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9144000"/>
  <p:notesSz cx="7010400" cy="92360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
          <p15:clr>
            <a:srgbClr val="A4A3A4"/>
          </p15:clr>
        </p15:guide>
        <p15:guide id="2" pos="2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 orient="horz"/>
        <p:guide pos="259"/>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1025" y="4387125"/>
            <a:ext cx="5608300" cy="41562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 name="Google Shape;110;p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rPr b="0" i="0" lang="en-US" sz="1200">
                <a:solidFill>
                  <a:schemeClr val="dk1"/>
                </a:solidFill>
                <a:latin typeface="Times New Roman"/>
                <a:ea typeface="Times New Roman"/>
                <a:cs typeface="Times New Roman"/>
                <a:sym typeface="Times New Roman"/>
              </a:rPr>
              <a:t>The learning experiences in this unit prepare students for the mastery of</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Performance Expectations</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HS-LS2-1</a:t>
            </a:r>
            <a:r>
              <a:rPr b="0" i="0" lang="en-US" sz="1200">
                <a:solidFill>
                  <a:schemeClr val="dk1"/>
                </a:solidFill>
                <a:latin typeface="Times New Roman"/>
                <a:ea typeface="Times New Roman"/>
                <a:cs typeface="Times New Roman"/>
                <a:sym typeface="Times New Roman"/>
              </a:rPr>
              <a:t> Use mathematical and/or computational representations to support explanations of factors that affect carrying capacity of ecosystems at different scales. </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HS-LS2-2</a:t>
            </a:r>
            <a:r>
              <a:rPr b="0" i="0" lang="en-US" sz="1200">
                <a:solidFill>
                  <a:schemeClr val="dk1"/>
                </a:solidFill>
                <a:latin typeface="Times New Roman"/>
                <a:ea typeface="Times New Roman"/>
                <a:cs typeface="Times New Roman"/>
                <a:sym typeface="Times New Roman"/>
              </a:rPr>
              <a:t> Use mathematical representations to support and revise explanations based on evidence about factors affecting biodiversity and populations in ecosystems of different scales. </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HS-LS2-6</a:t>
            </a:r>
            <a:r>
              <a:rPr b="0" i="0" lang="en-US" sz="1200">
                <a:solidFill>
                  <a:schemeClr val="dk1"/>
                </a:solidFill>
                <a:latin typeface="Times New Roman"/>
                <a:ea typeface="Times New Roman"/>
                <a:cs typeface="Times New Roman"/>
                <a:sym typeface="Times New Roman"/>
              </a:rPr>
              <a:t> Evaluate the claims, evidence, and reasoning that the complex interactions in ecosystems maintain relatively consistent numbers and types of organisms in stable conditions, but changing conditions may result in a new ecosystem.</a:t>
            </a:r>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11" name="Google Shape;111;p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2" name="Google Shape;112;p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2: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1" name="Google Shape;211;p1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12" name="Google Shape;212;p1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13" name="Google Shape;213;p1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4" name="Google Shape;224;p1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25" name="Google Shape;225;p1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26" name="Google Shape;226;p1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1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36" name="Google Shape;236;p1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37" name="Google Shape;237;p1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6" name="Google Shape;246;p1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247" name="Google Shape;247;p1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48" name="Google Shape;248;p1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9" name="Google Shape;259;p1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60" name="Google Shape;260;p1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61" name="Google Shape;261;p1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 name="Google Shape;271;p1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72" name="Google Shape;272;p1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73" name="Google Shape;273;p1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3" name="Google Shape;283;p1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84" name="Google Shape;284;p1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85" name="Google Shape;285;p1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4" name="Google Shape;294;p1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295" name="Google Shape;295;p1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96" name="Google Shape;296;p1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0: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5" name="Google Shape;305;p20: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306" name="Google Shape;306;p20: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07" name="Google Shape;307;p20: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6" name="Google Shape;316;p2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317" name="Google Shape;317;p2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18" name="Google Shape;318;p2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 name="Google Shape;117;p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rPr b="1" i="0" lang="en-US" sz="1200">
                <a:solidFill>
                  <a:schemeClr val="dk1"/>
                </a:solidFill>
                <a:latin typeface="Cambria"/>
                <a:ea typeface="Cambria"/>
                <a:cs typeface="Cambria"/>
                <a:sym typeface="Cambria"/>
              </a:rPr>
              <a:t>Lesson Objective</a:t>
            </a:r>
            <a:endParaRPr/>
          </a:p>
          <a:p>
            <a:pPr indent="0" lvl="0" marL="0" rtl="0" algn="l">
              <a:spcBef>
                <a:spcPts val="360"/>
              </a:spcBef>
              <a:spcAft>
                <a:spcPts val="0"/>
              </a:spcAft>
              <a:buNone/>
            </a:pPr>
            <a:r>
              <a:rPr b="0" i="0" lang="en-US" sz="1200">
                <a:solidFill>
                  <a:schemeClr val="dk1"/>
                </a:solidFill>
                <a:latin typeface="Cambria"/>
                <a:ea typeface="Cambria"/>
                <a:cs typeface="Cambria"/>
                <a:sym typeface="Cambria"/>
              </a:rPr>
              <a:t>Use mathematical and computational representations to explain how factors affect population density, distribution, and growth patterns, and how limiting factors affect an ecosystem’s carrying capacity.</a:t>
            </a:r>
            <a:endParaRPr/>
          </a:p>
          <a:p>
            <a:pPr indent="0" lvl="0" marL="0" marR="0" rtl="0" algn="l">
              <a:lnSpc>
                <a:spcPct val="100000"/>
              </a:lnSpc>
              <a:spcBef>
                <a:spcPts val="360"/>
              </a:spcBef>
              <a:spcAft>
                <a:spcPts val="0"/>
              </a:spcAft>
              <a:buClr>
                <a:schemeClr val="dk1"/>
              </a:buClr>
              <a:buSzPts val="1200"/>
              <a:buFont typeface="Times New Roman"/>
              <a:buNone/>
            </a:pPr>
            <a:r>
              <a:t/>
            </a:r>
            <a:endParaRPr b="1" i="0" sz="1200">
              <a:solidFill>
                <a:schemeClr val="dk1"/>
              </a:solidFill>
              <a:latin typeface="Cambria"/>
              <a:ea typeface="Cambria"/>
              <a:cs typeface="Cambria"/>
              <a:sym typeface="Cambria"/>
            </a:endParaRPr>
          </a:p>
          <a:p>
            <a:pPr indent="0" lvl="0" marL="0" marR="0" rtl="0" algn="l">
              <a:lnSpc>
                <a:spcPct val="100000"/>
              </a:lnSpc>
              <a:spcBef>
                <a:spcPts val="360"/>
              </a:spcBef>
              <a:spcAft>
                <a:spcPts val="0"/>
              </a:spcAft>
              <a:buClr>
                <a:schemeClr val="dk1"/>
              </a:buClr>
              <a:buSzPts val="1200"/>
              <a:buFont typeface="Times New Roman"/>
              <a:buNone/>
            </a:pPr>
            <a:r>
              <a:t/>
            </a:r>
            <a:endParaRPr b="0" i="0" sz="1200">
              <a:solidFill>
                <a:schemeClr val="dk1"/>
              </a:solidFill>
              <a:latin typeface="Cambria"/>
              <a:ea typeface="Cambria"/>
              <a:cs typeface="Cambria"/>
              <a:sym typeface="Cambria"/>
            </a:endParaRPr>
          </a:p>
          <a:p>
            <a:pPr indent="0" lvl="0" marL="0" rtl="0" algn="l">
              <a:spcBef>
                <a:spcPts val="360"/>
              </a:spcBef>
              <a:spcAft>
                <a:spcPts val="0"/>
              </a:spcAft>
              <a:buNone/>
            </a:pPr>
            <a:r>
              <a:t/>
            </a:r>
            <a:endParaRPr/>
          </a:p>
        </p:txBody>
      </p:sp>
      <p:sp>
        <p:nvSpPr>
          <p:cNvPr id="118" name="Google Shape;118;p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9" name="Google Shape;119;p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2: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8" name="Google Shape;328;p22: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329" name="Google Shape;329;p22: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30" name="Google Shape;330;p22: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0" name="Google Shape;340;p2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341" name="Google Shape;341;p2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42" name="Google Shape;342;p2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2" name="Google Shape;352;p2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353" name="Google Shape;353;p2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54" name="Google Shape;354;p2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5" name="Google Shape;365;p2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366" name="Google Shape;366;p2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67" name="Google Shape;367;p2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8" name="Google Shape;378;p2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379" name="Google Shape;379;p2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80" name="Google Shape;380;p2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0" name="Google Shape;390;p2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391" name="Google Shape;391;p2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392" name="Google Shape;392;p2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1" name="Google Shape;401;p2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402" name="Google Shape;402;p2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403" name="Google Shape;403;p2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2" name="Google Shape;412;p2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413" name="Google Shape;413;p2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414" name="Google Shape;414;p2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0:notes"/>
          <p:cNvSpPr txBox="1"/>
          <p:nvPr>
            <p:ph idx="1" type="body"/>
          </p:nvPr>
        </p:nvSpPr>
        <p:spPr>
          <a:xfrm>
            <a:off x="701025" y="4387125"/>
            <a:ext cx="5608300" cy="4156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notes"/>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 name="Google Shape;131;p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32" name="Google Shape;132;p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33" name="Google Shape;133;p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 name="Google Shape;143;p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44" name="Google Shape;144;p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45" name="Google Shape;145;p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 name="Google Shape;155;p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56" name="Google Shape;156;p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57" name="Google Shape;157;p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 name="Google Shape;167;p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68" name="Google Shape;168;p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69" name="Google Shape;169;p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 name="Google Shape;178;p9: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79" name="Google Shape;179;p9: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80" name="Google Shape;180;p9: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0: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 name="Google Shape;189;p10: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90" name="Google Shape;190;p10: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91" name="Google Shape;191;p10: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1: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 name="Google Shape;200;p11: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201" name="Google Shape;201;p11: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202" name="Google Shape;202;p11: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00"/>
              <a:buFont typeface="Cambria"/>
              <a:buNone/>
              <a:defRPr>
                <a:solidFill>
                  <a:srgbClr val="F2A900"/>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a:lvl1pPr>
            <a:lvl2pPr indent="-342900" lvl="1" marL="914400" algn="l">
              <a:spcBef>
                <a:spcPts val="0"/>
              </a:spcBef>
              <a:spcAft>
                <a:spcPts val="0"/>
              </a:spcAft>
              <a:buClr>
                <a:schemeClr val="dk1"/>
              </a:buClr>
              <a:buSzPts val="1800"/>
              <a:buChar char="–"/>
              <a:defRPr/>
            </a:lvl2pPr>
            <a:lvl3pPr indent="-342900" lvl="2" marL="1371600" algn="l">
              <a:spcBef>
                <a:spcPts val="0"/>
              </a:spcBef>
              <a:spcAft>
                <a:spcPts val="0"/>
              </a:spcAft>
              <a:buClr>
                <a:schemeClr val="dk1"/>
              </a:buClr>
              <a:buSzPts val="1800"/>
              <a:buChar char="•"/>
              <a:defRPr/>
            </a:lvl3pPr>
            <a:lvl4pPr indent="-342900" lvl="3" marL="1828800" algn="l">
              <a:spcBef>
                <a:spcPts val="0"/>
              </a:spcBef>
              <a:spcAft>
                <a:spcPts val="0"/>
              </a:spcAft>
              <a:buClr>
                <a:schemeClr val="dk1"/>
              </a:buClr>
              <a:buSzPts val="1800"/>
              <a:buChar char="-"/>
              <a:defRPr/>
            </a:lvl4pPr>
            <a:lvl5pPr indent="-342900" lvl="4" marL="2286000" algn="l">
              <a:spcBef>
                <a:spcPts val="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 name="Google Shape;15;p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1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Golden" showMasterSp="0">
  <p:cSld name="1_Divider Golden">
    <p:spTree>
      <p:nvGrpSpPr>
        <p:cNvPr id="72" name="Shape 72"/>
        <p:cNvGrpSpPr/>
        <p:nvPr/>
      </p:nvGrpSpPr>
      <p:grpSpPr>
        <a:xfrm>
          <a:off x="0" y="0"/>
          <a:ext cx="0" cy="0"/>
          <a:chOff x="0" y="0"/>
          <a:chExt cx="0" cy="0"/>
        </a:xfrm>
      </p:grpSpPr>
      <p:sp>
        <p:nvSpPr>
          <p:cNvPr id="73" name="Google Shape;73;p12"/>
          <p:cNvSpPr/>
          <p:nvPr/>
        </p:nvSpPr>
        <p:spPr>
          <a:xfrm>
            <a:off x="203505" y="216029"/>
            <a:ext cx="8736990" cy="642594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74" name="Google Shape;74;p12"/>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2"/>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rinter-friendly" showMasterSp="0">
  <p:cSld name="Divider printer-friendly">
    <p:spTree>
      <p:nvGrpSpPr>
        <p:cNvPr id="76" name="Shape 76"/>
        <p:cNvGrpSpPr/>
        <p:nvPr/>
      </p:nvGrpSpPr>
      <p:grpSpPr>
        <a:xfrm>
          <a:off x="0" y="0"/>
          <a:ext cx="0" cy="0"/>
          <a:chOff x="0" y="0"/>
          <a:chExt cx="0" cy="0"/>
        </a:xfrm>
      </p:grpSpPr>
      <p:sp>
        <p:nvSpPr>
          <p:cNvPr id="77" name="Google Shape;77;p13"/>
          <p:cNvSpPr/>
          <p:nvPr/>
        </p:nvSpPr>
        <p:spPr>
          <a:xfrm>
            <a:off x="254306" y="260482"/>
            <a:ext cx="8645548" cy="6325353"/>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78" name="Google Shape;78;p13"/>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80"/>
              <a:buNone/>
              <a:defRPr b="1" sz="2400">
                <a:solidFill>
                  <a:schemeClr val="dk2"/>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Dark Background" showMasterSp="0">
  <p:cSld name="1_Divider Dark Background">
    <p:bg>
      <p:bgPr>
        <a:solidFill>
          <a:schemeClr val="dk1"/>
        </a:solidFill>
      </p:bgPr>
    </p:bg>
    <p:spTree>
      <p:nvGrpSpPr>
        <p:cNvPr id="80" name="Shape 80"/>
        <p:cNvGrpSpPr/>
        <p:nvPr/>
      </p:nvGrpSpPr>
      <p:grpSpPr>
        <a:xfrm>
          <a:off x="0" y="0"/>
          <a:ext cx="0" cy="0"/>
          <a:chOff x="0" y="0"/>
          <a:chExt cx="0" cy="0"/>
        </a:xfrm>
      </p:grpSpPr>
      <p:sp>
        <p:nvSpPr>
          <p:cNvPr id="81" name="Google Shape;81;p14"/>
          <p:cNvSpPr/>
          <p:nvPr/>
        </p:nvSpPr>
        <p:spPr>
          <a:xfrm>
            <a:off x="254306" y="260482"/>
            <a:ext cx="8645548" cy="6325353"/>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82" name="Google Shape;82;p14"/>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4"/>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80"/>
              <a:buNone/>
              <a:defRPr b="1" sz="2400">
                <a:solidFill>
                  <a:schemeClr val="dk2"/>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urple" showMasterSp="0">
  <p:cSld name="Divider Purple">
    <p:spTree>
      <p:nvGrpSpPr>
        <p:cNvPr id="84" name="Shape 84"/>
        <p:cNvGrpSpPr/>
        <p:nvPr/>
      </p:nvGrpSpPr>
      <p:grpSpPr>
        <a:xfrm>
          <a:off x="0" y="0"/>
          <a:ext cx="0" cy="0"/>
          <a:chOff x="0" y="0"/>
          <a:chExt cx="0" cy="0"/>
        </a:xfrm>
      </p:grpSpPr>
      <p:sp>
        <p:nvSpPr>
          <p:cNvPr id="85" name="Google Shape;85;p15"/>
          <p:cNvSpPr/>
          <p:nvPr/>
        </p:nvSpPr>
        <p:spPr>
          <a:xfrm>
            <a:off x="203505" y="216029"/>
            <a:ext cx="8736990" cy="642594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86" name="Google Shape;86;p15"/>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5"/>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Fuschia" showMasterSp="0">
  <p:cSld name="Divider Fuschia">
    <p:spTree>
      <p:nvGrpSpPr>
        <p:cNvPr id="88" name="Shape 88"/>
        <p:cNvGrpSpPr/>
        <p:nvPr/>
      </p:nvGrpSpPr>
      <p:grpSpPr>
        <a:xfrm>
          <a:off x="0" y="0"/>
          <a:ext cx="0" cy="0"/>
          <a:chOff x="0" y="0"/>
          <a:chExt cx="0" cy="0"/>
        </a:xfrm>
      </p:grpSpPr>
      <p:sp>
        <p:nvSpPr>
          <p:cNvPr id="89" name="Google Shape;89;p16"/>
          <p:cNvSpPr/>
          <p:nvPr/>
        </p:nvSpPr>
        <p:spPr>
          <a:xfrm>
            <a:off x="203505" y="216029"/>
            <a:ext cx="8736990" cy="6425943"/>
          </a:xfrm>
          <a:prstGeom prst="rect">
            <a:avLst/>
          </a:prstGeom>
          <a:solidFill>
            <a:srgbClr val="CE3D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0" name="Google Shape;90;p16"/>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6"/>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showMasterSp="0">
  <p:cSld name="Divider Blue">
    <p:spTree>
      <p:nvGrpSpPr>
        <p:cNvPr id="92" name="Shape 92"/>
        <p:cNvGrpSpPr/>
        <p:nvPr/>
      </p:nvGrpSpPr>
      <p:grpSpPr>
        <a:xfrm>
          <a:off x="0" y="0"/>
          <a:ext cx="0" cy="0"/>
          <a:chOff x="0" y="0"/>
          <a:chExt cx="0" cy="0"/>
        </a:xfrm>
      </p:grpSpPr>
      <p:sp>
        <p:nvSpPr>
          <p:cNvPr id="93" name="Google Shape;93;p17"/>
          <p:cNvSpPr/>
          <p:nvPr/>
        </p:nvSpPr>
        <p:spPr>
          <a:xfrm>
            <a:off x="203505" y="216029"/>
            <a:ext cx="8736990" cy="642594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4" name="Google Shape;94;p17"/>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7"/>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Red" showMasterSp="0">
  <p:cSld name="Divider Red">
    <p:spTree>
      <p:nvGrpSpPr>
        <p:cNvPr id="96" name="Shape 96"/>
        <p:cNvGrpSpPr/>
        <p:nvPr/>
      </p:nvGrpSpPr>
      <p:grpSpPr>
        <a:xfrm>
          <a:off x="0" y="0"/>
          <a:ext cx="0" cy="0"/>
          <a:chOff x="0" y="0"/>
          <a:chExt cx="0" cy="0"/>
        </a:xfrm>
      </p:grpSpPr>
      <p:sp>
        <p:nvSpPr>
          <p:cNvPr id="97" name="Google Shape;97;p18"/>
          <p:cNvSpPr/>
          <p:nvPr/>
        </p:nvSpPr>
        <p:spPr>
          <a:xfrm>
            <a:off x="203505" y="216029"/>
            <a:ext cx="8736990" cy="642594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8" name="Google Shape;98;p18"/>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8"/>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Yellow Green" showMasterSp="0">
  <p:cSld name="Divider Yellow Green">
    <p:spTree>
      <p:nvGrpSpPr>
        <p:cNvPr id="100" name="Shape 100"/>
        <p:cNvGrpSpPr/>
        <p:nvPr/>
      </p:nvGrpSpPr>
      <p:grpSpPr>
        <a:xfrm>
          <a:off x="0" y="0"/>
          <a:ext cx="0" cy="0"/>
          <a:chOff x="0" y="0"/>
          <a:chExt cx="0" cy="0"/>
        </a:xfrm>
      </p:grpSpPr>
      <p:sp>
        <p:nvSpPr>
          <p:cNvPr id="101" name="Google Shape;101;p19"/>
          <p:cNvSpPr/>
          <p:nvPr/>
        </p:nvSpPr>
        <p:spPr>
          <a:xfrm>
            <a:off x="203505" y="216029"/>
            <a:ext cx="8736990" cy="6425943"/>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102" name="Google Shape;102;p19"/>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9"/>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ink" showMasterSp="0">
  <p:cSld name="Divider Pink">
    <p:spTree>
      <p:nvGrpSpPr>
        <p:cNvPr id="104" name="Shape 104"/>
        <p:cNvGrpSpPr/>
        <p:nvPr/>
      </p:nvGrpSpPr>
      <p:grpSpPr>
        <a:xfrm>
          <a:off x="0" y="0"/>
          <a:ext cx="0" cy="0"/>
          <a:chOff x="0" y="0"/>
          <a:chExt cx="0" cy="0"/>
        </a:xfrm>
      </p:grpSpPr>
      <p:sp>
        <p:nvSpPr>
          <p:cNvPr id="105" name="Google Shape;105;p20"/>
          <p:cNvSpPr/>
          <p:nvPr/>
        </p:nvSpPr>
        <p:spPr>
          <a:xfrm>
            <a:off x="203505" y="216029"/>
            <a:ext cx="8736990" cy="6425943"/>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106" name="Google Shape;106;p20"/>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20"/>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6" name="Shape 16"/>
        <p:cNvGrpSpPr/>
        <p:nvPr/>
      </p:nvGrpSpPr>
      <p:grpSpPr>
        <a:xfrm>
          <a:off x="0" y="0"/>
          <a:ext cx="0" cy="0"/>
          <a:chOff x="0" y="0"/>
          <a:chExt cx="0" cy="0"/>
        </a:xfrm>
      </p:grpSpPr>
      <p:grpSp>
        <p:nvGrpSpPr>
          <p:cNvPr id="17" name="Google Shape;17;p3"/>
          <p:cNvGrpSpPr/>
          <p:nvPr/>
        </p:nvGrpSpPr>
        <p:grpSpPr>
          <a:xfrm>
            <a:off x="457200" y="442000"/>
            <a:ext cx="8235757" cy="5504790"/>
            <a:chOff x="457200" y="442000"/>
            <a:chExt cx="8235757" cy="5504790"/>
          </a:xfrm>
        </p:grpSpPr>
        <p:sp>
          <p:nvSpPr>
            <p:cNvPr id="18" name="Google Shape;18;p3"/>
            <p:cNvSpPr/>
            <p:nvPr/>
          </p:nvSpPr>
          <p:spPr>
            <a:xfrm>
              <a:off x="457200" y="1603390"/>
              <a:ext cx="7251192" cy="4343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19" name="Google Shape;19;p3"/>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20" name="Google Shape;20;p3"/>
          <p:cNvSpPr txBox="1"/>
          <p:nvPr>
            <p:ph type="ctrTitle"/>
          </p:nvPr>
        </p:nvSpPr>
        <p:spPr>
          <a:xfrm>
            <a:off x="706001" y="1662793"/>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706001" y="2305216"/>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22" name="Google Shape;22;p3"/>
          <p:cNvSpPr txBox="1"/>
          <p:nvPr>
            <p:ph idx="2" type="body"/>
          </p:nvPr>
        </p:nvSpPr>
        <p:spPr>
          <a:xfrm>
            <a:off x="706001"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4"/>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457200" y="1146175"/>
            <a:ext cx="3994150" cy="4525963"/>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6" name="Google Shape;26;p4"/>
          <p:cNvSpPr txBox="1"/>
          <p:nvPr>
            <p:ph idx="2" type="body"/>
          </p:nvPr>
        </p:nvSpPr>
        <p:spPr>
          <a:xfrm>
            <a:off x="4692650" y="1146175"/>
            <a:ext cx="3994150" cy="4525963"/>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 name="Google Shape;27;p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rinter-friendly" showMasterSp="0">
  <p:cSld name="Title Slide printer-friendly">
    <p:spTree>
      <p:nvGrpSpPr>
        <p:cNvPr id="28" name="Shape 28"/>
        <p:cNvGrpSpPr/>
        <p:nvPr/>
      </p:nvGrpSpPr>
      <p:grpSpPr>
        <a:xfrm>
          <a:off x="0" y="0"/>
          <a:ext cx="0" cy="0"/>
          <a:chOff x="0" y="0"/>
          <a:chExt cx="0" cy="0"/>
        </a:xfrm>
      </p:grpSpPr>
      <p:grpSp>
        <p:nvGrpSpPr>
          <p:cNvPr id="29" name="Google Shape;29;p5"/>
          <p:cNvGrpSpPr/>
          <p:nvPr/>
        </p:nvGrpSpPr>
        <p:grpSpPr>
          <a:xfrm>
            <a:off x="500784" y="442000"/>
            <a:ext cx="8192173" cy="5456923"/>
            <a:chOff x="500784" y="442000"/>
            <a:chExt cx="8192173" cy="5456923"/>
          </a:xfrm>
        </p:grpSpPr>
        <p:sp>
          <p:nvSpPr>
            <p:cNvPr id="30" name="Google Shape;30;p5"/>
            <p:cNvSpPr/>
            <p:nvPr/>
          </p:nvSpPr>
          <p:spPr>
            <a:xfrm>
              <a:off x="500784" y="1646968"/>
              <a:ext cx="7150604" cy="4251955"/>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31" name="Google Shape;31;p5"/>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32" name="Google Shape;32;p5"/>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701675" y="2305339"/>
            <a:ext cx="6400800" cy="1593273"/>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80"/>
              <a:buNone/>
              <a:defRPr b="1" sz="2400">
                <a:solidFill>
                  <a:srgbClr val="F2A900"/>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34" name="Google Shape;34;p5"/>
          <p:cNvSpPr txBox="1"/>
          <p:nvPr>
            <p:ph idx="2"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 Image" showMasterSp="0">
  <p:cSld name="Title Slide w Image">
    <p:spTree>
      <p:nvGrpSpPr>
        <p:cNvPr id="35" name="Shape 35"/>
        <p:cNvGrpSpPr/>
        <p:nvPr/>
      </p:nvGrpSpPr>
      <p:grpSpPr>
        <a:xfrm>
          <a:off x="0" y="0"/>
          <a:ext cx="0" cy="0"/>
          <a:chOff x="0" y="0"/>
          <a:chExt cx="0" cy="0"/>
        </a:xfrm>
      </p:grpSpPr>
      <p:pic>
        <p:nvPicPr>
          <p:cNvPr descr="A5H77N.jpg" id="36" name="Google Shape;36;p6"/>
          <p:cNvPicPr preferRelativeResize="0"/>
          <p:nvPr/>
        </p:nvPicPr>
        <p:blipFill rotWithShape="1">
          <a:blip r:embed="rId2">
            <a:alphaModFix/>
          </a:blip>
          <a:srcRect b="0" l="0" r="0" t="0"/>
          <a:stretch/>
        </p:blipFill>
        <p:spPr>
          <a:xfrm>
            <a:off x="477352" y="1621329"/>
            <a:ext cx="7232339" cy="4305531"/>
          </a:xfrm>
          <a:prstGeom prst="rect">
            <a:avLst/>
          </a:prstGeom>
          <a:noFill/>
          <a:ln>
            <a:noFill/>
          </a:ln>
        </p:spPr>
      </p:pic>
      <p:pic>
        <p:nvPicPr>
          <p:cNvPr descr="HMH_vertical logo.png" id="37" name="Google Shape;37;p6"/>
          <p:cNvPicPr preferRelativeResize="0"/>
          <p:nvPr/>
        </p:nvPicPr>
        <p:blipFill rotWithShape="1">
          <a:blip r:embed="rId3">
            <a:alphaModFix/>
          </a:blip>
          <a:srcRect b="0" l="0" r="0" t="0"/>
          <a:stretch/>
        </p:blipFill>
        <p:spPr>
          <a:xfrm>
            <a:off x="7042912" y="442000"/>
            <a:ext cx="1650045" cy="1039328"/>
          </a:xfrm>
          <a:prstGeom prst="rect">
            <a:avLst/>
          </a:prstGeom>
          <a:noFill/>
          <a:ln>
            <a:noFill/>
          </a:ln>
        </p:spPr>
      </p:pic>
      <p:sp>
        <p:nvSpPr>
          <p:cNvPr id="38" name="Google Shape;38;p6"/>
          <p:cNvSpPr txBox="1"/>
          <p:nvPr>
            <p:ph idx="1"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6"/>
          <p:cNvSpPr txBox="1"/>
          <p:nvPr/>
        </p:nvSpPr>
        <p:spPr>
          <a:xfrm>
            <a:off x="8250090" y="2296884"/>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54585A"/>
              </a:solidFill>
              <a:latin typeface="Arial"/>
              <a:ea typeface="Arial"/>
              <a:cs typeface="Arial"/>
              <a:sym typeface="Arial"/>
            </a:endParaRPr>
          </a:p>
        </p:txBody>
      </p:sp>
      <p:sp>
        <p:nvSpPr>
          <p:cNvPr id="40" name="Google Shape;40;p6"/>
          <p:cNvSpPr/>
          <p:nvPr/>
        </p:nvSpPr>
        <p:spPr>
          <a:xfrm>
            <a:off x="111126" y="1754187"/>
            <a:ext cx="7143749" cy="2913061"/>
          </a:xfrm>
          <a:prstGeom prst="rect">
            <a:avLst/>
          </a:prstGeom>
          <a:noFill/>
          <a:ln cap="sq"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41" name="Google Shape;41;p6"/>
          <p:cNvSpPr txBox="1"/>
          <p:nvPr/>
        </p:nvSpPr>
        <p:spPr>
          <a:xfrm>
            <a:off x="730190" y="4435419"/>
            <a:ext cx="4704386" cy="2157599"/>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Arial"/>
                <a:ea typeface="Arial"/>
                <a:cs typeface="Arial"/>
                <a:sym typeface="Arial"/>
              </a:rPr>
              <a:t>Select an image that relates to the presentation subject.</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an image that reduces the visibility of the logo.</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more than one image!</a:t>
            </a:r>
            <a:endParaRPr/>
          </a:p>
          <a:p>
            <a:pPr indent="0" lvl="0" marL="0" marR="0" rtl="0" algn="l">
              <a:spcBef>
                <a:spcPts val="0"/>
              </a:spcBef>
              <a:spcAft>
                <a:spcPts val="0"/>
              </a:spcAft>
              <a:buNone/>
            </a:pPr>
            <a:r>
              <a:t/>
            </a:r>
            <a:endParaRPr b="1" sz="1000">
              <a:solidFill>
                <a:srgbClr val="FFFFFF"/>
              </a:solidFill>
              <a:latin typeface="Arial"/>
              <a:ea typeface="Arial"/>
              <a:cs typeface="Arial"/>
              <a:sym typeface="Arial"/>
            </a:endParaRPr>
          </a:p>
          <a:p>
            <a:pPr indent="0" lvl="0" marL="0" marR="0" rtl="0" algn="l">
              <a:spcBef>
                <a:spcPts val="0"/>
              </a:spcBef>
              <a:spcAft>
                <a:spcPts val="0"/>
              </a:spcAft>
              <a:buNone/>
            </a:pPr>
            <a:r>
              <a:rPr b="1" lang="en-US" sz="1000">
                <a:solidFill>
                  <a:srgbClr val="FFFFFF"/>
                </a:solidFill>
                <a:latin typeface="Arial"/>
                <a:ea typeface="Arial"/>
                <a:cs typeface="Arial"/>
                <a:sym typeface="Arial"/>
              </a:rPr>
              <a:t>Changing a photo in the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 your menu bar select “View” &gt; “Master” &gt; “Slide Master”</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Go to the Title Slide Master you wish to change</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Select the image and delete </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Insert new image/photo on page and crop/resize to fit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Once the new image placement is finalized, select “Arrange” &gt; “Send to back”</a:t>
            </a:r>
            <a:endParaRPr sz="1000">
              <a:solidFill>
                <a:srgbClr val="FFFFFF"/>
              </a:solidFill>
              <a:latin typeface="Arial"/>
              <a:ea typeface="Arial"/>
              <a:cs typeface="Arial"/>
              <a:sym typeface="Arial"/>
            </a:endParaRPr>
          </a:p>
          <a:p>
            <a:pPr indent="0" lvl="0" marL="0" marR="0" rtl="0" algn="l">
              <a:spcBef>
                <a:spcPts val="0"/>
              </a:spcBef>
              <a:spcAft>
                <a:spcPts val="0"/>
              </a:spcAft>
              <a:buNone/>
            </a:pPr>
            <a:r>
              <a:t/>
            </a:r>
            <a:endParaRPr b="1" sz="900">
              <a:solidFill>
                <a:srgbClr val="FFFFFF"/>
              </a:solidFill>
              <a:latin typeface="Arial"/>
              <a:ea typeface="Arial"/>
              <a:cs typeface="Arial"/>
              <a:sym typeface="Arial"/>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Delete these instructions before final use.</a:t>
            </a:r>
            <a:endParaRPr b="1" sz="1000">
              <a:solidFill>
                <a:srgbClr val="FFFFFF"/>
              </a:solidFill>
              <a:latin typeface="Arial"/>
              <a:ea typeface="Arial"/>
              <a:cs typeface="Arial"/>
              <a:sym typeface="Arial"/>
            </a:endParaRPr>
          </a:p>
        </p:txBody>
      </p:sp>
      <p:sp>
        <p:nvSpPr>
          <p:cNvPr id="42" name="Google Shape;42;p6"/>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
          <p:cNvSpPr txBox="1"/>
          <p:nvPr>
            <p:ph idx="2" type="subTitle"/>
          </p:nvPr>
        </p:nvSpPr>
        <p:spPr>
          <a:xfrm>
            <a:off x="701675" y="2301875"/>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ransparent" showMasterSp="0">
  <p:cSld name="Title Slide Transparent">
    <p:spTree>
      <p:nvGrpSpPr>
        <p:cNvPr id="44" name="Shape 44"/>
        <p:cNvGrpSpPr/>
        <p:nvPr/>
      </p:nvGrpSpPr>
      <p:grpSpPr>
        <a:xfrm>
          <a:off x="0" y="0"/>
          <a:ext cx="0" cy="0"/>
          <a:chOff x="0" y="0"/>
          <a:chExt cx="0" cy="0"/>
        </a:xfrm>
      </p:grpSpPr>
      <p:pic>
        <p:nvPicPr>
          <p:cNvPr descr="tree copy.jpg" id="45" name="Google Shape;45;p7"/>
          <p:cNvPicPr preferRelativeResize="0"/>
          <p:nvPr/>
        </p:nvPicPr>
        <p:blipFill rotWithShape="1">
          <a:blip r:embed="rId2">
            <a:alphaModFix/>
          </a:blip>
          <a:srcRect b="0" l="0" r="0" t="0"/>
          <a:stretch/>
        </p:blipFill>
        <p:spPr>
          <a:xfrm>
            <a:off x="0" y="853431"/>
            <a:ext cx="7302500" cy="6004569"/>
          </a:xfrm>
          <a:prstGeom prst="rect">
            <a:avLst/>
          </a:prstGeom>
          <a:noFill/>
          <a:ln>
            <a:noFill/>
          </a:ln>
        </p:spPr>
      </p:pic>
      <p:grpSp>
        <p:nvGrpSpPr>
          <p:cNvPr id="46" name="Google Shape;46;p7"/>
          <p:cNvGrpSpPr/>
          <p:nvPr/>
        </p:nvGrpSpPr>
        <p:grpSpPr>
          <a:xfrm>
            <a:off x="457200" y="442000"/>
            <a:ext cx="8235757" cy="5504790"/>
            <a:chOff x="457200" y="442000"/>
            <a:chExt cx="8235757" cy="5504790"/>
          </a:xfrm>
        </p:grpSpPr>
        <p:sp>
          <p:nvSpPr>
            <p:cNvPr id="47" name="Google Shape;47;p7"/>
            <p:cNvSpPr/>
            <p:nvPr/>
          </p:nvSpPr>
          <p:spPr>
            <a:xfrm>
              <a:off x="457200" y="1603390"/>
              <a:ext cx="7251192" cy="4343400"/>
            </a:xfrm>
            <a:prstGeom prst="rect">
              <a:avLst/>
            </a:prstGeom>
            <a:solidFill>
              <a:schemeClr val="dk2">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48" name="Google Shape;48;p7"/>
            <p:cNvPicPr preferRelativeResize="0"/>
            <p:nvPr/>
          </p:nvPicPr>
          <p:blipFill rotWithShape="1">
            <a:blip r:embed="rId3">
              <a:alphaModFix/>
            </a:blip>
            <a:srcRect b="0" l="0" r="0" t="0"/>
            <a:stretch/>
          </p:blipFill>
          <p:spPr>
            <a:xfrm>
              <a:off x="7042912" y="442000"/>
              <a:ext cx="1650045" cy="1039328"/>
            </a:xfrm>
            <a:prstGeom prst="rect">
              <a:avLst/>
            </a:prstGeom>
            <a:noFill/>
            <a:ln>
              <a:noFill/>
            </a:ln>
          </p:spPr>
        </p:pic>
      </p:grpSp>
      <p:sp>
        <p:nvSpPr>
          <p:cNvPr id="49" name="Google Shape;49;p7"/>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txBox="1"/>
          <p:nvPr>
            <p:ph idx="1" type="subTitle"/>
          </p:nvPr>
        </p:nvSpPr>
        <p:spPr>
          <a:xfrm>
            <a:off x="701675" y="2301875"/>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51" name="Google Shape;51;p7"/>
          <p:cNvSpPr txBox="1"/>
          <p:nvPr>
            <p:ph idx="2"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7"/>
          <p:cNvSpPr txBox="1"/>
          <p:nvPr/>
        </p:nvSpPr>
        <p:spPr>
          <a:xfrm>
            <a:off x="730189" y="4435420"/>
            <a:ext cx="4741737" cy="2279000"/>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Arial"/>
                <a:ea typeface="Arial"/>
                <a:cs typeface="Arial"/>
                <a:sym typeface="Arial"/>
              </a:rPr>
              <a:t>Select an image that relates to the presentation subject.</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an image that reduces the visibility of the logo.</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more than one image!</a:t>
            </a:r>
            <a:endParaRPr/>
          </a:p>
          <a:p>
            <a:pPr indent="0" lvl="0" marL="0" marR="0" rtl="0" algn="l">
              <a:spcBef>
                <a:spcPts val="0"/>
              </a:spcBef>
              <a:spcAft>
                <a:spcPts val="0"/>
              </a:spcAft>
              <a:buNone/>
            </a:pPr>
            <a:r>
              <a:t/>
            </a:r>
            <a:endParaRPr b="1" sz="1000">
              <a:solidFill>
                <a:srgbClr val="FFFFFF"/>
              </a:solidFill>
              <a:latin typeface="Arial"/>
              <a:ea typeface="Arial"/>
              <a:cs typeface="Arial"/>
              <a:sym typeface="Arial"/>
            </a:endParaRPr>
          </a:p>
          <a:p>
            <a:pPr indent="0" lvl="0" marL="0" marR="0" rtl="0" algn="l">
              <a:spcBef>
                <a:spcPts val="0"/>
              </a:spcBef>
              <a:spcAft>
                <a:spcPts val="0"/>
              </a:spcAft>
              <a:buNone/>
            </a:pPr>
            <a:r>
              <a:rPr b="1" lang="en-US" sz="1000">
                <a:solidFill>
                  <a:srgbClr val="FFFFFF"/>
                </a:solidFill>
                <a:latin typeface="Arial"/>
                <a:ea typeface="Arial"/>
                <a:cs typeface="Arial"/>
                <a:sym typeface="Arial"/>
              </a:rPr>
              <a:t>Changing a photo in the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 your menu bar select “View” &gt; “Master” &gt; “Slide Master”</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Go to the Title Slide Master you wish to change</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Select the image and delete </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Insert new image/photo on page and crop/resize to fit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Once the new image placement is finalized, select “Arrange” &gt; “Send to back”</a:t>
            </a:r>
            <a:endParaRPr sz="1000">
              <a:solidFill>
                <a:srgbClr val="FFFFFF"/>
              </a:solidFill>
              <a:latin typeface="Arial"/>
              <a:ea typeface="Arial"/>
              <a:cs typeface="Arial"/>
              <a:sym typeface="Arial"/>
            </a:endParaRPr>
          </a:p>
          <a:p>
            <a:pPr indent="0" lvl="0" marL="0" marR="0" rtl="0" algn="l">
              <a:spcBef>
                <a:spcPts val="0"/>
              </a:spcBef>
              <a:spcAft>
                <a:spcPts val="0"/>
              </a:spcAft>
              <a:buNone/>
            </a:pPr>
            <a:r>
              <a:t/>
            </a:r>
            <a:endParaRPr b="1" sz="900">
              <a:solidFill>
                <a:srgbClr val="FFFFFF"/>
              </a:solidFill>
              <a:latin typeface="Arial"/>
              <a:ea typeface="Arial"/>
              <a:cs typeface="Arial"/>
              <a:sym typeface="Arial"/>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Delete these instructions before final use.</a:t>
            </a:r>
            <a:endParaRPr b="1" sz="1000">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Gray" showMasterSp="0">
  <p:cSld name="Title and Content Gray">
    <p:bg>
      <p:bgPr>
        <a:solidFill>
          <a:schemeClr val="dk1"/>
        </a:solidFill>
      </p:bgPr>
    </p:bg>
    <p:spTree>
      <p:nvGrpSpPr>
        <p:cNvPr id="53" name="Shape 53"/>
        <p:cNvGrpSpPr/>
        <p:nvPr/>
      </p:nvGrpSpPr>
      <p:grpSpPr>
        <a:xfrm>
          <a:off x="0" y="0"/>
          <a:ext cx="0" cy="0"/>
          <a:chOff x="0" y="0"/>
          <a:chExt cx="0" cy="0"/>
        </a:xfrm>
      </p:grpSpPr>
      <p:sp>
        <p:nvSpPr>
          <p:cNvPr id="54" name="Google Shape;54;p8"/>
          <p:cNvSpPr txBox="1"/>
          <p:nvPr>
            <p:ph type="title"/>
          </p:nvPr>
        </p:nvSpPr>
        <p:spPr>
          <a:xfrm>
            <a:off x="457200" y="318213"/>
            <a:ext cx="68580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libri"/>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 type="body"/>
          </p:nvPr>
        </p:nvSpPr>
        <p:spPr>
          <a:xfrm>
            <a:off x="457200" y="1288647"/>
            <a:ext cx="6858000" cy="4662786"/>
          </a:xfrm>
          <a:prstGeom prst="rect">
            <a:avLst/>
          </a:prstGeom>
          <a:noFill/>
          <a:ln>
            <a:noFill/>
          </a:ln>
        </p:spPr>
        <p:txBody>
          <a:bodyPr anchorCtr="0" anchor="t" bIns="45700" lIns="0" spcFirstLastPara="1" rIns="0" wrap="square" tIns="45700">
            <a:noAutofit/>
          </a:bodyPr>
          <a:lstStyle>
            <a:lvl1pPr indent="-228600" lvl="0" marL="457200" algn="l">
              <a:spcBef>
                <a:spcPts val="0"/>
              </a:spcBef>
              <a:spcAft>
                <a:spcPts val="0"/>
              </a:spcAft>
              <a:buClr>
                <a:schemeClr val="lt1"/>
              </a:buClr>
              <a:buSzPts val="2880"/>
              <a:buNone/>
              <a:defRPr sz="2400">
                <a:solidFill>
                  <a:schemeClr val="lt1"/>
                </a:solidFill>
              </a:defRPr>
            </a:lvl1pPr>
            <a:lvl2pPr indent="-228600" lvl="1" marL="914400" algn="l">
              <a:spcBef>
                <a:spcPts val="0"/>
              </a:spcBef>
              <a:spcAft>
                <a:spcPts val="0"/>
              </a:spcAft>
              <a:buClr>
                <a:schemeClr val="lt1"/>
              </a:buClr>
              <a:buSzPts val="2400"/>
              <a:buNone/>
              <a:defRPr sz="2400">
                <a:solidFill>
                  <a:schemeClr val="lt1"/>
                </a:solidFill>
              </a:defRPr>
            </a:lvl2pPr>
            <a:lvl3pPr indent="-228600" lvl="2" marL="1371600" algn="l">
              <a:spcBef>
                <a:spcPts val="0"/>
              </a:spcBef>
              <a:spcAft>
                <a:spcPts val="0"/>
              </a:spcAft>
              <a:buClr>
                <a:schemeClr val="lt1"/>
              </a:buClr>
              <a:buSzPts val="2400"/>
              <a:buNone/>
              <a:defRPr sz="2400">
                <a:solidFill>
                  <a:schemeClr val="lt1"/>
                </a:solidFill>
              </a:defRPr>
            </a:lvl3pPr>
            <a:lvl4pPr indent="-228600" lvl="3" marL="1828800" algn="l">
              <a:spcBef>
                <a:spcPts val="0"/>
              </a:spcBef>
              <a:spcAft>
                <a:spcPts val="0"/>
              </a:spcAft>
              <a:buClr>
                <a:schemeClr val="lt1"/>
              </a:buClr>
              <a:buSzPts val="2400"/>
              <a:buNone/>
              <a:defRPr sz="2400">
                <a:solidFill>
                  <a:schemeClr val="lt1"/>
                </a:solidFill>
              </a:defRPr>
            </a:lvl4pPr>
            <a:lvl5pPr indent="-228600" lvl="4" marL="2286000" algn="l">
              <a:spcBef>
                <a:spcPts val="0"/>
              </a:spcBef>
              <a:spcAft>
                <a:spcPts val="0"/>
              </a:spcAft>
              <a:buClr>
                <a:schemeClr val="lt1"/>
              </a:buClr>
              <a:buSzPts val="2400"/>
              <a:buNone/>
              <a:defRPr sz="24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sz="1200">
                <a:solidFill>
                  <a:srgbClr val="FFFFFF"/>
                </a:solidFill>
                <a:latin typeface="Times New Roman"/>
                <a:ea typeface="Times New Roman"/>
                <a:cs typeface="Times New Roman"/>
                <a:sym typeface="Times New Roman"/>
              </a:defRPr>
            </a:lvl1pPr>
            <a:lvl2pPr indent="0" lvl="1" marL="0" algn="l">
              <a:spcBef>
                <a:spcPts val="0"/>
              </a:spcBef>
              <a:spcAft>
                <a:spcPts val="0"/>
              </a:spcAft>
              <a:buNone/>
              <a:defRPr sz="1200">
                <a:solidFill>
                  <a:srgbClr val="FFFFFF"/>
                </a:solidFill>
                <a:latin typeface="Times New Roman"/>
                <a:ea typeface="Times New Roman"/>
                <a:cs typeface="Times New Roman"/>
                <a:sym typeface="Times New Roman"/>
              </a:defRPr>
            </a:lvl2pPr>
            <a:lvl3pPr indent="0" lvl="2" marL="0" algn="l">
              <a:spcBef>
                <a:spcPts val="0"/>
              </a:spcBef>
              <a:spcAft>
                <a:spcPts val="0"/>
              </a:spcAft>
              <a:buNone/>
              <a:defRPr sz="1200">
                <a:solidFill>
                  <a:srgbClr val="FFFFFF"/>
                </a:solidFill>
                <a:latin typeface="Times New Roman"/>
                <a:ea typeface="Times New Roman"/>
                <a:cs typeface="Times New Roman"/>
                <a:sym typeface="Times New Roman"/>
              </a:defRPr>
            </a:lvl3pPr>
            <a:lvl4pPr indent="0" lvl="3" marL="0" algn="l">
              <a:spcBef>
                <a:spcPts val="0"/>
              </a:spcBef>
              <a:spcAft>
                <a:spcPts val="0"/>
              </a:spcAft>
              <a:buNone/>
              <a:defRPr sz="1200">
                <a:solidFill>
                  <a:srgbClr val="FFFFFF"/>
                </a:solidFill>
                <a:latin typeface="Times New Roman"/>
                <a:ea typeface="Times New Roman"/>
                <a:cs typeface="Times New Roman"/>
                <a:sym typeface="Times New Roman"/>
              </a:defRPr>
            </a:lvl4pPr>
            <a:lvl5pPr indent="0" lvl="4" marL="0" algn="l">
              <a:spcBef>
                <a:spcPts val="0"/>
              </a:spcBef>
              <a:spcAft>
                <a:spcPts val="0"/>
              </a:spcAft>
              <a:buNone/>
              <a:defRPr sz="1200">
                <a:solidFill>
                  <a:srgbClr val="FFFFFF"/>
                </a:solidFill>
                <a:latin typeface="Times New Roman"/>
                <a:ea typeface="Times New Roman"/>
                <a:cs typeface="Times New Roman"/>
                <a:sym typeface="Times New Roman"/>
              </a:defRPr>
            </a:lvl5pPr>
            <a:lvl6pPr indent="0" lvl="5" marL="0" algn="l">
              <a:spcBef>
                <a:spcPts val="0"/>
              </a:spcBef>
              <a:spcAft>
                <a:spcPts val="0"/>
              </a:spcAft>
              <a:buNone/>
              <a:defRPr sz="1200">
                <a:solidFill>
                  <a:srgbClr val="FFFFFF"/>
                </a:solidFill>
                <a:latin typeface="Times New Roman"/>
                <a:ea typeface="Times New Roman"/>
                <a:cs typeface="Times New Roman"/>
                <a:sym typeface="Times New Roman"/>
              </a:defRPr>
            </a:lvl6pPr>
            <a:lvl7pPr indent="0" lvl="6" marL="0" algn="l">
              <a:spcBef>
                <a:spcPts val="0"/>
              </a:spcBef>
              <a:spcAft>
                <a:spcPts val="0"/>
              </a:spcAft>
              <a:buNone/>
              <a:defRPr sz="1200">
                <a:solidFill>
                  <a:srgbClr val="FFFFFF"/>
                </a:solidFill>
                <a:latin typeface="Times New Roman"/>
                <a:ea typeface="Times New Roman"/>
                <a:cs typeface="Times New Roman"/>
                <a:sym typeface="Times New Roman"/>
              </a:defRPr>
            </a:lvl7pPr>
            <a:lvl8pPr indent="0" lvl="7" marL="0" algn="l">
              <a:spcBef>
                <a:spcPts val="0"/>
              </a:spcBef>
              <a:spcAft>
                <a:spcPts val="0"/>
              </a:spcAft>
              <a:buNone/>
              <a:defRPr sz="1200">
                <a:solidFill>
                  <a:srgbClr val="FFFFFF"/>
                </a:solidFill>
                <a:latin typeface="Times New Roman"/>
                <a:ea typeface="Times New Roman"/>
                <a:cs typeface="Times New Roman"/>
                <a:sym typeface="Times New Roman"/>
              </a:defRPr>
            </a:lvl8pPr>
            <a:lvl9pPr indent="0" lvl="8" marL="0" algn="l">
              <a:spcBef>
                <a:spcPts val="0"/>
              </a:spcBef>
              <a:spcAft>
                <a:spcPts val="0"/>
              </a:spcAft>
              <a:buNone/>
              <a:defRPr sz="1200">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 w.png" id="57" name="Google Shape;57;p8"/>
          <p:cNvPicPr preferRelativeResize="0"/>
          <p:nvPr/>
        </p:nvPicPr>
        <p:blipFill rotWithShape="1">
          <a:blip r:embed="rId2">
            <a:alphaModFix/>
          </a:blip>
          <a:srcRect b="0" l="0" r="0" t="0"/>
          <a:stretch/>
        </p:blipFill>
        <p:spPr>
          <a:xfrm>
            <a:off x="6818573" y="6398708"/>
            <a:ext cx="1917646" cy="349137"/>
          </a:xfrm>
          <a:prstGeom prst="rect">
            <a:avLst/>
          </a:prstGeom>
          <a:noFill/>
          <a:ln>
            <a:noFill/>
          </a:ln>
        </p:spPr>
      </p:pic>
      <p:sp>
        <p:nvSpPr>
          <p:cNvPr id="58" name="Google Shape;58;p8"/>
          <p:cNvSpPr/>
          <p:nvPr/>
        </p:nvSpPr>
        <p:spPr>
          <a:xfrm>
            <a:off x="0" y="0"/>
            <a:ext cx="6775704" cy="1737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59" name="Google Shape;59;p8"/>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 name="Shape 60"/>
        <p:cNvGrpSpPr/>
        <p:nvPr/>
      </p:nvGrpSpPr>
      <p:grpSpPr>
        <a:xfrm>
          <a:off x="0" y="0"/>
          <a:ext cx="0" cy="0"/>
          <a:chOff x="0" y="0"/>
          <a:chExt cx="0" cy="0"/>
        </a:xfrm>
      </p:grpSpPr>
      <p:sp>
        <p:nvSpPr>
          <p:cNvPr id="61" name="Google Shape;61;p9"/>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2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9"/>
          <p:cNvSpPr txBox="1"/>
          <p:nvPr>
            <p:ph idx="1" type="body"/>
          </p:nvPr>
        </p:nvSpPr>
        <p:spPr>
          <a:xfrm>
            <a:off x="457200" y="1146175"/>
            <a:ext cx="399415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3" name="Google Shape;63;p9"/>
          <p:cNvSpPr txBox="1"/>
          <p:nvPr>
            <p:ph idx="2" type="body"/>
          </p:nvPr>
        </p:nvSpPr>
        <p:spPr>
          <a:xfrm>
            <a:off x="457200" y="1785937"/>
            <a:ext cx="399415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4" name="Google Shape;64;p9"/>
          <p:cNvSpPr txBox="1"/>
          <p:nvPr>
            <p:ph idx="3" type="body"/>
          </p:nvPr>
        </p:nvSpPr>
        <p:spPr>
          <a:xfrm>
            <a:off x="4686300" y="1146175"/>
            <a:ext cx="400050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 name="Google Shape;65;p9"/>
          <p:cNvSpPr txBox="1"/>
          <p:nvPr>
            <p:ph idx="4" type="body"/>
          </p:nvPr>
        </p:nvSpPr>
        <p:spPr>
          <a:xfrm>
            <a:off x="4686300" y="1785937"/>
            <a:ext cx="400050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6" name="Google Shape;66;p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marR="0" rtl="0" algn="l">
              <a:spcBef>
                <a:spcPts val="0"/>
              </a:spcBef>
              <a:spcAft>
                <a:spcPts val="0"/>
              </a:spcAft>
              <a:buClr>
                <a:schemeClr val="dk1"/>
              </a:buClr>
              <a:buSzPts val="2800"/>
              <a:buFont typeface="Calibri"/>
              <a:buNone/>
              <a:defRPr b="1" i="0" sz="28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381000" lvl="0" marL="457200" marR="0" rtl="0" algn="l">
              <a:spcBef>
                <a:spcPts val="0"/>
              </a:spcBef>
              <a:spcAft>
                <a:spcPts val="0"/>
              </a:spcAft>
              <a:buClr>
                <a:schemeClr val="dk1"/>
              </a:buClr>
              <a:buSzPts val="24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0"/>
              </a:spcBef>
              <a:spcAft>
                <a:spcPts val="0"/>
              </a:spcAft>
              <a:buClr>
                <a:schemeClr val="dk1"/>
              </a:buClr>
              <a:buSzPts val="2000"/>
              <a:buFont typeface="Merriweather Sans"/>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0"/>
              </a:spcBef>
              <a:spcAft>
                <a:spcPts val="0"/>
              </a:spcAft>
              <a:buClr>
                <a:schemeClr val="dk1"/>
              </a:buClr>
              <a:buSzPts val="2000"/>
              <a:buFont typeface="Merriweather Sans"/>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marR="0" rtl="0" algn="l">
              <a:spcBef>
                <a:spcPts val="0"/>
              </a:spcBef>
              <a:spcAft>
                <a:spcPts val="0"/>
              </a:spcAft>
              <a:buNone/>
              <a:defRPr b="0" i="0" sz="1200" u="none" cap="none" strike="noStrike">
                <a:solidFill>
                  <a:srgbClr val="54585A"/>
                </a:solidFill>
                <a:latin typeface="Arial"/>
                <a:ea typeface="Arial"/>
                <a:cs typeface="Arial"/>
                <a:sym typeface="Arial"/>
              </a:defRPr>
            </a:lvl1pPr>
            <a:lvl2pPr indent="0" lvl="1" marL="0" marR="0" rtl="0" algn="l">
              <a:spcBef>
                <a:spcPts val="0"/>
              </a:spcBef>
              <a:spcAft>
                <a:spcPts val="0"/>
              </a:spcAft>
              <a:buNone/>
              <a:defRPr b="0" i="0" sz="1200" u="none" cap="none" strike="noStrike">
                <a:solidFill>
                  <a:srgbClr val="54585A"/>
                </a:solidFill>
                <a:latin typeface="Arial"/>
                <a:ea typeface="Arial"/>
                <a:cs typeface="Arial"/>
                <a:sym typeface="Arial"/>
              </a:defRPr>
            </a:lvl2pPr>
            <a:lvl3pPr indent="0" lvl="2" marL="0" marR="0" rtl="0" algn="l">
              <a:spcBef>
                <a:spcPts val="0"/>
              </a:spcBef>
              <a:spcAft>
                <a:spcPts val="0"/>
              </a:spcAft>
              <a:buNone/>
              <a:defRPr b="0" i="0" sz="1200" u="none" cap="none" strike="noStrike">
                <a:solidFill>
                  <a:srgbClr val="54585A"/>
                </a:solidFill>
                <a:latin typeface="Arial"/>
                <a:ea typeface="Arial"/>
                <a:cs typeface="Arial"/>
                <a:sym typeface="Arial"/>
              </a:defRPr>
            </a:lvl3pPr>
            <a:lvl4pPr indent="0" lvl="3" marL="0" marR="0" rtl="0" algn="l">
              <a:spcBef>
                <a:spcPts val="0"/>
              </a:spcBef>
              <a:spcAft>
                <a:spcPts val="0"/>
              </a:spcAft>
              <a:buNone/>
              <a:defRPr b="0" i="0" sz="1200" u="none" cap="none" strike="noStrike">
                <a:solidFill>
                  <a:srgbClr val="54585A"/>
                </a:solidFill>
                <a:latin typeface="Arial"/>
                <a:ea typeface="Arial"/>
                <a:cs typeface="Arial"/>
                <a:sym typeface="Arial"/>
              </a:defRPr>
            </a:lvl4pPr>
            <a:lvl5pPr indent="0" lvl="4" marL="0" marR="0" rtl="0" algn="l">
              <a:spcBef>
                <a:spcPts val="0"/>
              </a:spcBef>
              <a:spcAft>
                <a:spcPts val="0"/>
              </a:spcAft>
              <a:buNone/>
              <a:defRPr b="0" i="0" sz="1200" u="none" cap="none" strike="noStrike">
                <a:solidFill>
                  <a:srgbClr val="54585A"/>
                </a:solidFill>
                <a:latin typeface="Arial"/>
                <a:ea typeface="Arial"/>
                <a:cs typeface="Arial"/>
                <a:sym typeface="Arial"/>
              </a:defRPr>
            </a:lvl5pPr>
            <a:lvl6pPr indent="0" lvl="5" marL="0" marR="0" rtl="0" algn="l">
              <a:spcBef>
                <a:spcPts val="0"/>
              </a:spcBef>
              <a:spcAft>
                <a:spcPts val="0"/>
              </a:spcAft>
              <a:buNone/>
              <a:defRPr b="0" i="0" sz="1200" u="none" cap="none" strike="noStrike">
                <a:solidFill>
                  <a:srgbClr val="54585A"/>
                </a:solidFill>
                <a:latin typeface="Arial"/>
                <a:ea typeface="Arial"/>
                <a:cs typeface="Arial"/>
                <a:sym typeface="Arial"/>
              </a:defRPr>
            </a:lvl6pPr>
            <a:lvl7pPr indent="0" lvl="6" marL="0" marR="0" rtl="0" algn="l">
              <a:spcBef>
                <a:spcPts val="0"/>
              </a:spcBef>
              <a:spcAft>
                <a:spcPts val="0"/>
              </a:spcAft>
              <a:buNone/>
              <a:defRPr b="0" i="0" sz="1200" u="none" cap="none" strike="noStrike">
                <a:solidFill>
                  <a:srgbClr val="54585A"/>
                </a:solidFill>
                <a:latin typeface="Arial"/>
                <a:ea typeface="Arial"/>
                <a:cs typeface="Arial"/>
                <a:sym typeface="Arial"/>
              </a:defRPr>
            </a:lvl7pPr>
            <a:lvl8pPr indent="0" lvl="7" marL="0" marR="0" rtl="0" algn="l">
              <a:spcBef>
                <a:spcPts val="0"/>
              </a:spcBef>
              <a:spcAft>
                <a:spcPts val="0"/>
              </a:spcAft>
              <a:buNone/>
              <a:defRPr b="0" i="0" sz="1200" u="none" cap="none" strike="noStrike">
                <a:solidFill>
                  <a:srgbClr val="54585A"/>
                </a:solidFill>
                <a:latin typeface="Arial"/>
                <a:ea typeface="Arial"/>
                <a:cs typeface="Arial"/>
                <a:sym typeface="Arial"/>
              </a:defRPr>
            </a:lvl8pPr>
            <a:lvl9pPr indent="0" lvl="8" marL="0" marR="0" rtl="0" algn="l">
              <a:spcBef>
                <a:spcPts val="0"/>
              </a:spcBef>
              <a:spcAft>
                <a:spcPts val="0"/>
              </a:spcAft>
              <a:buNone/>
              <a:defRPr b="0" i="0" sz="1200" u="none" cap="none" strike="noStrike">
                <a:solidFill>
                  <a:srgbClr val="54585A"/>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png" id="9" name="Google Shape;9;p1"/>
          <p:cNvPicPr preferRelativeResize="0"/>
          <p:nvPr/>
        </p:nvPicPr>
        <p:blipFill rotWithShape="1">
          <a:blip r:embed="rId1">
            <a:alphaModFix/>
          </a:blip>
          <a:srcRect b="0" l="0" r="0" t="0"/>
          <a:stretch/>
        </p:blipFill>
        <p:spPr>
          <a:xfrm>
            <a:off x="6824799" y="6399660"/>
            <a:ext cx="1912424" cy="348185"/>
          </a:xfrm>
          <a:prstGeom prst="rect">
            <a:avLst/>
          </a:prstGeom>
          <a:noFill/>
          <a:ln>
            <a:noFill/>
          </a:ln>
        </p:spPr>
      </p:pic>
      <p:sp>
        <p:nvSpPr>
          <p:cNvPr id="10" name="Google Shape;10;p1"/>
          <p:cNvSpPr/>
          <p:nvPr/>
        </p:nvSpPr>
        <p:spPr>
          <a:xfrm>
            <a:off x="0" y="0"/>
            <a:ext cx="6775704" cy="17373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1" name="Google Shape;11;p1"/>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www.hmhco.com/content/science/sciencedimensions/na/gr9-12/ete_biology_9780544535855_/book_pages/OPS/s9ml/glossary.xhtml#key-survivorshipcurve" TargetMode="Externa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www.hmhco.com/content/science/sciencedimensions/na/gr9-12/ete_biology_9780544535855_/book_pages/OPS/s9ml/glossary.xhtml#key-33f1t5d3gf1j0pw22f4gki3fdgrtr66b1y7yg1m8z6h" TargetMode="Externa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www.hmhco.com/content/science/sciencedimensions/na/gr9-12/ete_biology_9780544535855_/book_pages/OPS/s9ml/glossary.xhtml#key-logisticgrowth" TargetMode="Externa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www.hmhco.com/content/science/sciencedimensions/na/gr9-12/ete_biology_9780544535855_/book_pages/OPS/s9ml/glossary.xhtml#key-7a0ea89871724ae9a439c6286b853c9e" TargetMode="Externa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www.hmhco.com/content/science/sciencedimensions/na/gr9-12/ete_biology_9780544535855_/book_pages/OPS/s9ml/glossary.xhtml#key-33366689992222667878956245yfbsfgg" TargetMode="External"/><Relationship Id="rId4"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www.hmhco.com/content/science/sciencedimensions/na/gr9-12/ete_biology_9780544535855_/book_pages/OPS/s9ml/glossary.xhtml#key-33366689992222667878956245yq23rhtg" TargetMode="External"/><Relationship Id="rId4"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idx="1" type="subTitle"/>
          </p:nvPr>
        </p:nvSpPr>
        <p:spPr>
          <a:xfrm>
            <a:off x="627722" y="1787236"/>
            <a:ext cx="7553751" cy="175260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FFFFF"/>
              </a:buClr>
              <a:buSzPts val="3840"/>
              <a:buNone/>
            </a:pPr>
            <a:r>
              <a:rPr i="1" lang="en-US" sz="3200">
                <a:latin typeface="Cambria"/>
                <a:ea typeface="Cambria"/>
                <a:cs typeface="Cambria"/>
                <a:sym typeface="Cambria"/>
              </a:rPr>
              <a:t>HMH Science Dimensions</a:t>
            </a:r>
            <a:endParaRPr/>
          </a:p>
          <a:p>
            <a:pPr indent="0" lvl="0" marL="0" rtl="0" algn="l">
              <a:spcBef>
                <a:spcPts val="0"/>
              </a:spcBef>
              <a:spcAft>
                <a:spcPts val="0"/>
              </a:spcAft>
              <a:buClr>
                <a:srgbClr val="FFFFFF"/>
              </a:buClr>
              <a:buSzPts val="3840"/>
              <a:buNone/>
            </a:pPr>
            <a:r>
              <a:rPr lang="en-US" sz="3200">
                <a:latin typeface="Cambria"/>
                <a:ea typeface="Cambria"/>
                <a:cs typeface="Cambria"/>
                <a:sym typeface="Cambria"/>
              </a:rPr>
              <a:t>Biology</a:t>
            </a:r>
            <a:endParaRPr/>
          </a:p>
          <a:p>
            <a:pPr indent="0" lvl="0" marL="0" rtl="0" algn="l">
              <a:spcBef>
                <a:spcPts val="0"/>
              </a:spcBef>
              <a:spcAft>
                <a:spcPts val="0"/>
              </a:spcAft>
              <a:buClr>
                <a:srgbClr val="FFFFFF"/>
              </a:buClr>
              <a:buSzPts val="3840"/>
              <a:buNone/>
            </a:pPr>
            <a:r>
              <a:rPr lang="en-US" sz="3200">
                <a:latin typeface="Cambria"/>
                <a:ea typeface="Cambria"/>
                <a:cs typeface="Cambria"/>
                <a:sym typeface="Cambria"/>
              </a:rPr>
              <a:t>Unit 4: Ecosystems: Stability and </a:t>
            </a:r>
            <a:endParaRPr/>
          </a:p>
          <a:p>
            <a:pPr indent="0" lvl="0" marL="0" rtl="0" algn="l">
              <a:spcBef>
                <a:spcPts val="0"/>
              </a:spcBef>
              <a:spcAft>
                <a:spcPts val="0"/>
              </a:spcAft>
              <a:buClr>
                <a:srgbClr val="FFFFFF"/>
              </a:buClr>
              <a:buSzPts val="3840"/>
              <a:buNone/>
            </a:pPr>
            <a:r>
              <a:rPr lang="en-US" sz="3200">
                <a:latin typeface="Cambria"/>
                <a:ea typeface="Cambria"/>
                <a:cs typeface="Cambria"/>
                <a:sym typeface="Cambria"/>
              </a:rPr>
              <a:t>Change</a:t>
            </a:r>
            <a:endParaRPr/>
          </a:p>
          <a:p>
            <a:pPr indent="0" lvl="0" marL="0" rtl="0" algn="l">
              <a:spcBef>
                <a:spcPts val="0"/>
              </a:spcBef>
              <a:spcAft>
                <a:spcPts val="0"/>
              </a:spcAft>
              <a:buClr>
                <a:srgbClr val="FFFFFF"/>
              </a:buClr>
              <a:buSzPts val="3840"/>
              <a:buNone/>
            </a:pPr>
            <a:r>
              <a:rPr lang="en-US" sz="3200">
                <a:latin typeface="Cambria"/>
                <a:ea typeface="Cambria"/>
                <a:cs typeface="Cambria"/>
                <a:sym typeface="Cambria"/>
              </a:rPr>
              <a:t>Lesson 1: Population Dynamics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Population Density and Dispersion</a:t>
            </a:r>
            <a:br>
              <a:rPr lang="en-US">
                <a:solidFill>
                  <a:srgbClr val="F2A900"/>
                </a:solidFill>
                <a:latin typeface="Cambria"/>
                <a:ea typeface="Cambria"/>
                <a:cs typeface="Cambria"/>
                <a:sym typeface="Cambria"/>
              </a:rPr>
            </a:br>
            <a:r>
              <a:rPr lang="en-US">
                <a:solidFill>
                  <a:srgbClr val="0070C0"/>
                </a:solidFill>
                <a:latin typeface="Cambria"/>
                <a:ea typeface="Cambria"/>
                <a:cs typeface="Cambria"/>
                <a:sym typeface="Cambria"/>
              </a:rPr>
              <a:t>Hands-On Lab: Quadrat Sampling</a:t>
            </a:r>
            <a:endParaRPr/>
          </a:p>
        </p:txBody>
      </p:sp>
      <p:sp>
        <p:nvSpPr>
          <p:cNvPr id="216" name="Google Shape;216;p3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17" name="Google Shape;217;p30"/>
          <p:cNvSpPr/>
          <p:nvPr/>
        </p:nvSpPr>
        <p:spPr>
          <a:xfrm>
            <a:off x="457200" y="1881365"/>
            <a:ext cx="8429105" cy="861774"/>
          </a:xfrm>
          <a:prstGeom prst="rect">
            <a:avLst/>
          </a:prstGeom>
          <a:noFill/>
          <a:ln>
            <a:noFill/>
          </a:ln>
        </p:spPr>
        <p:txBody>
          <a:bodyPr anchorCtr="0" anchor="t" bIns="45700" lIns="91425" spcFirstLastPara="1" rIns="91425" wrap="square" tIns="45700">
            <a:noAutofit/>
          </a:bodyPr>
          <a:lstStyle/>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p:txBody>
      </p:sp>
      <p:sp>
        <p:nvSpPr>
          <p:cNvPr id="218" name="Google Shape;218;p30"/>
          <p:cNvSpPr txBox="1"/>
          <p:nvPr/>
        </p:nvSpPr>
        <p:spPr>
          <a:xfrm>
            <a:off x="4671752" y="1881365"/>
            <a:ext cx="3849459" cy="18158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ambria"/>
                <a:ea typeface="Cambria"/>
                <a:cs typeface="Cambria"/>
                <a:sym typeface="Cambria"/>
              </a:rPr>
              <a:t>Use a quadrat sampling method to collect data about population numbers</a:t>
            </a:r>
            <a:endParaRPr/>
          </a:p>
        </p:txBody>
      </p:sp>
      <p:sp>
        <p:nvSpPr>
          <p:cNvPr id="219" name="Google Shape;219;p30"/>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pic>
        <p:nvPicPr>
          <p:cNvPr id="220" name="Google Shape;220;p30"/>
          <p:cNvPicPr preferRelativeResize="0"/>
          <p:nvPr/>
        </p:nvPicPr>
        <p:blipFill rotWithShape="1">
          <a:blip r:embed="rId3">
            <a:alphaModFix/>
          </a:blip>
          <a:srcRect b="0" l="0" r="0" t="0"/>
          <a:stretch/>
        </p:blipFill>
        <p:spPr>
          <a:xfrm>
            <a:off x="2629260" y="5175091"/>
            <a:ext cx="3581400" cy="939800"/>
          </a:xfrm>
          <a:prstGeom prst="rect">
            <a:avLst/>
          </a:prstGeom>
          <a:noFill/>
          <a:ln>
            <a:noFill/>
          </a:ln>
        </p:spPr>
      </p:pic>
      <p:pic>
        <p:nvPicPr>
          <p:cNvPr id="221" name="Google Shape;221;p30"/>
          <p:cNvPicPr preferRelativeResize="0"/>
          <p:nvPr/>
        </p:nvPicPr>
        <p:blipFill rotWithShape="1">
          <a:blip r:embed="rId4">
            <a:alphaModFix/>
          </a:blip>
          <a:srcRect b="0" l="0" r="0" t="0"/>
          <a:stretch/>
        </p:blipFill>
        <p:spPr>
          <a:xfrm>
            <a:off x="622789" y="1733080"/>
            <a:ext cx="3602361" cy="27030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 Population Density and Dispersion</a:t>
            </a:r>
            <a:br>
              <a:rPr lang="en-US">
                <a:solidFill>
                  <a:srgbClr val="F2A900"/>
                </a:solidFill>
                <a:latin typeface="Cambria"/>
                <a:ea typeface="Cambria"/>
                <a:cs typeface="Cambria"/>
                <a:sym typeface="Cambria"/>
              </a:rPr>
            </a:br>
            <a:r>
              <a:rPr lang="en-US">
                <a:solidFill>
                  <a:srgbClr val="F2A900"/>
                </a:solidFill>
                <a:latin typeface="Cambria"/>
                <a:ea typeface="Cambria"/>
                <a:cs typeface="Cambria"/>
                <a:sym typeface="Cambria"/>
              </a:rPr>
              <a:t> </a:t>
            </a:r>
            <a:r>
              <a:rPr lang="en-US">
                <a:solidFill>
                  <a:srgbClr val="00B050"/>
                </a:solidFill>
              </a:rPr>
              <a:t>Scale Proportion and Quantity</a:t>
            </a:r>
            <a:endParaRPr>
              <a:solidFill>
                <a:srgbClr val="00B050"/>
              </a:solidFill>
              <a:latin typeface="Cambria"/>
              <a:ea typeface="Cambria"/>
              <a:cs typeface="Cambria"/>
              <a:sym typeface="Cambria"/>
            </a:endParaRPr>
          </a:p>
        </p:txBody>
      </p:sp>
      <p:sp>
        <p:nvSpPr>
          <p:cNvPr id="229" name="Google Shape;229;p3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30" name="Google Shape;230;p31"/>
          <p:cNvSpPr/>
          <p:nvPr/>
        </p:nvSpPr>
        <p:spPr>
          <a:xfrm>
            <a:off x="4190761" y="2454507"/>
            <a:ext cx="46653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231" name="Google Shape;231;p31"/>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sp>
        <p:nvSpPr>
          <p:cNvPr id="232" name="Google Shape;232;p31"/>
          <p:cNvSpPr/>
          <p:nvPr/>
        </p:nvSpPr>
        <p:spPr>
          <a:xfrm>
            <a:off x="311099" y="1294608"/>
            <a:ext cx="8375701" cy="4893647"/>
          </a:xfrm>
          <a:prstGeom prst="rect">
            <a:avLst/>
          </a:prstGeom>
          <a:noFill/>
          <a:ln>
            <a:noFill/>
          </a:ln>
        </p:spPr>
        <p:txBody>
          <a:bodyPr anchorCtr="0" anchor="t" bIns="45700" lIns="91425" spcFirstLastPara="1" rIns="91425" wrap="square" tIns="45700">
            <a:noAutofit/>
          </a:bodyPr>
          <a:lstStyle/>
          <a:p>
            <a:pPr indent="-152400" lvl="0" marL="0" marR="0" rtl="0" algn="l">
              <a:spcBef>
                <a:spcPts val="0"/>
              </a:spcBef>
              <a:spcAft>
                <a:spcPts val="0"/>
              </a:spcAft>
              <a:buClr>
                <a:srgbClr val="393B3C"/>
              </a:buClr>
              <a:buSzPts val="2400"/>
              <a:buFont typeface="Arial"/>
              <a:buAutoNum type="arabicPeriod"/>
            </a:pPr>
            <a:r>
              <a:rPr b="1" lang="en-US" sz="2400">
                <a:solidFill>
                  <a:srgbClr val="393B3C"/>
                </a:solidFill>
                <a:latin typeface="Cambria"/>
                <a:ea typeface="Cambria"/>
                <a:cs typeface="Cambria"/>
                <a:sym typeface="Cambria"/>
              </a:rPr>
              <a:t> Calculate the density of each species. Which species had the highest density? Which had the lowest? Why do you think that is? Compare your population estimates to the actual population number that your teacher provides. Was your estimate accurate? Why or why not?</a:t>
            </a:r>
            <a:br>
              <a:rPr b="1" lang="en-US" sz="2400">
                <a:solidFill>
                  <a:srgbClr val="393B3C"/>
                </a:solidFill>
                <a:latin typeface="Cambria"/>
                <a:ea typeface="Cambria"/>
                <a:cs typeface="Cambria"/>
                <a:sym typeface="Cambria"/>
              </a:rPr>
            </a:br>
            <a:endParaRPr b="1" sz="2400">
              <a:solidFill>
                <a:srgbClr val="393B3C"/>
              </a:solidFill>
              <a:latin typeface="Cambria"/>
              <a:ea typeface="Cambria"/>
              <a:cs typeface="Cambria"/>
              <a:sym typeface="Cambria"/>
            </a:endParaRPr>
          </a:p>
          <a:p>
            <a:pPr indent="-152400" lvl="0" marL="0" marR="0" rtl="0" algn="l">
              <a:spcBef>
                <a:spcPts val="0"/>
              </a:spcBef>
              <a:spcAft>
                <a:spcPts val="0"/>
              </a:spcAft>
              <a:buClr>
                <a:srgbClr val="393B3C"/>
              </a:buClr>
              <a:buSzPts val="2400"/>
              <a:buFont typeface="Arial"/>
              <a:buAutoNum type="arabicPeriod"/>
            </a:pPr>
            <a:r>
              <a:rPr b="1" lang="en-US" sz="2400">
                <a:solidFill>
                  <a:srgbClr val="393B3C"/>
                </a:solidFill>
                <a:latin typeface="Cambria"/>
                <a:ea typeface="Cambria"/>
                <a:cs typeface="Cambria"/>
                <a:sym typeface="Cambria"/>
              </a:rPr>
              <a:t>How can you make sure that your estimate of population size will be as close to the actual population size as possible?</a:t>
            </a:r>
            <a:endParaRPr/>
          </a:p>
          <a:p>
            <a:pPr indent="0" lvl="0" marL="0" marR="0" rtl="0" algn="l">
              <a:spcBef>
                <a:spcPts val="0"/>
              </a:spcBef>
              <a:spcAft>
                <a:spcPts val="0"/>
              </a:spcAft>
              <a:buClr>
                <a:schemeClr val="dk1"/>
              </a:buClr>
              <a:buSzPts val="2400"/>
              <a:buFont typeface="Arial"/>
              <a:buNone/>
            </a:pPr>
            <a:r>
              <a:t/>
            </a:r>
            <a:endParaRPr b="1" sz="2400">
              <a:solidFill>
                <a:srgbClr val="393B3C"/>
              </a:solidFill>
              <a:latin typeface="Cambria"/>
              <a:ea typeface="Cambria"/>
              <a:cs typeface="Cambria"/>
              <a:sym typeface="Cambria"/>
            </a:endParaRPr>
          </a:p>
          <a:p>
            <a:pPr indent="-152400" lvl="0" marL="0" marR="0" rtl="0" algn="l">
              <a:spcBef>
                <a:spcPts val="0"/>
              </a:spcBef>
              <a:spcAft>
                <a:spcPts val="0"/>
              </a:spcAft>
              <a:buClr>
                <a:srgbClr val="393B3C"/>
              </a:buClr>
              <a:buSzPts val="2400"/>
              <a:buFont typeface="Arial"/>
              <a:buAutoNum type="arabicPeriod"/>
            </a:pPr>
            <a:r>
              <a:rPr b="1" lang="en-US" sz="2400">
                <a:solidFill>
                  <a:srgbClr val="393B3C"/>
                </a:solidFill>
                <a:latin typeface="Cambria"/>
                <a:ea typeface="Cambria"/>
                <a:cs typeface="Cambria"/>
                <a:sym typeface="Cambria"/>
              </a:rPr>
              <a:t>Why do scientists only gather data for a part of the population instead of the entire population? How does this affect the accuracy of the final population count</a:t>
            </a:r>
            <a:r>
              <a:rPr lang="en-US" sz="2400">
                <a:solidFill>
                  <a:srgbClr val="393B3C"/>
                </a:solidFill>
                <a:latin typeface="Cambria"/>
                <a:ea typeface="Cambria"/>
                <a:cs typeface="Cambria"/>
                <a:sym typeface="Cambria"/>
              </a:rPr>
              <a:t>?</a:t>
            </a:r>
            <a:endParaRPr b="0" i="0" sz="2400">
              <a:solidFill>
                <a:srgbClr val="393B3C"/>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40" name="Google Shape;240;p32"/>
          <p:cNvSpPr txBox="1"/>
          <p:nvPr/>
        </p:nvSpPr>
        <p:spPr>
          <a:xfrm>
            <a:off x="311099" y="322375"/>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Population Density and Dispersion</a:t>
            </a:r>
            <a:br>
              <a:rPr b="1" lang="en-US" sz="2800">
                <a:solidFill>
                  <a:srgbClr val="F2A900"/>
                </a:solidFill>
                <a:latin typeface="Cambria"/>
                <a:ea typeface="Cambria"/>
                <a:cs typeface="Cambria"/>
                <a:sym typeface="Cambria"/>
              </a:rPr>
            </a:br>
            <a:br>
              <a:rPr b="1" lang="en-US" sz="2800">
                <a:solidFill>
                  <a:srgbClr val="F2A900"/>
                </a:solidFill>
                <a:latin typeface="Cambria"/>
                <a:ea typeface="Cambria"/>
                <a:cs typeface="Cambria"/>
                <a:sym typeface="Cambria"/>
              </a:rPr>
            </a:br>
            <a:r>
              <a:rPr b="1" lang="en-US" sz="2800">
                <a:solidFill>
                  <a:srgbClr val="F2A900"/>
                </a:solidFill>
                <a:latin typeface="Cambria"/>
                <a:ea typeface="Cambria"/>
                <a:cs typeface="Cambria"/>
                <a:sym typeface="Cambria"/>
              </a:rPr>
              <a:t> </a:t>
            </a:r>
            <a:endParaRPr/>
          </a:p>
        </p:txBody>
      </p:sp>
      <p:sp>
        <p:nvSpPr>
          <p:cNvPr id="241" name="Google Shape;241;p32"/>
          <p:cNvSpPr/>
          <p:nvPr/>
        </p:nvSpPr>
        <p:spPr>
          <a:xfrm>
            <a:off x="339421" y="1508164"/>
            <a:ext cx="8533645" cy="34470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chemeClr val="dk1"/>
                </a:solidFill>
                <a:latin typeface="Cambria"/>
                <a:ea typeface="Cambria"/>
                <a:cs typeface="Cambria"/>
                <a:sym typeface="Cambria"/>
              </a:rPr>
              <a:t>EXPLAIN</a:t>
            </a:r>
            <a:endParaRPr/>
          </a:p>
          <a:p>
            <a:pPr indent="0" lvl="0" marL="0" marR="0" rtl="0" algn="l">
              <a:spcBef>
                <a:spcPts val="0"/>
              </a:spcBef>
              <a:spcAft>
                <a:spcPts val="0"/>
              </a:spcAft>
              <a:buNone/>
            </a:pPr>
            <a:r>
              <a:t/>
            </a:r>
            <a:endParaRPr b="1" sz="25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In Yellowstone National Park, scientists track and gather data on many species to study population dynamics within the park and to monitor the health of each population.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Describe the types of data that scientists would need to gather to study the effects of reintroducing a population, such as wolves, on other populations in the park</a:t>
            </a:r>
            <a:r>
              <a:rPr lang="en-US" sz="2400">
                <a:solidFill>
                  <a:schemeClr val="dk1"/>
                </a:solidFill>
                <a:latin typeface="Cambria"/>
                <a:ea typeface="Cambria"/>
                <a:cs typeface="Cambria"/>
                <a:sym typeface="Cambria"/>
              </a:rPr>
              <a:t>.</a:t>
            </a:r>
            <a:endParaRPr b="1" sz="2500">
              <a:solidFill>
                <a:schemeClr val="dk1"/>
              </a:solidFill>
              <a:latin typeface="Cambria"/>
              <a:ea typeface="Cambria"/>
              <a:cs typeface="Cambria"/>
              <a:sym typeface="Cambria"/>
            </a:endParaRPr>
          </a:p>
        </p:txBody>
      </p:sp>
      <p:sp>
        <p:nvSpPr>
          <p:cNvPr id="242" name="Google Shape;242;p32"/>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pic>
        <p:nvPicPr>
          <p:cNvPr descr="A drawing of a person&#10;&#10;Description automatically generated" id="243" name="Google Shape;243;p32"/>
          <p:cNvPicPr preferRelativeResize="0"/>
          <p:nvPr/>
        </p:nvPicPr>
        <p:blipFill rotWithShape="1">
          <a:blip r:embed="rId3">
            <a:alphaModFix/>
          </a:blip>
          <a:srcRect b="0" l="0" r="0" t="0"/>
          <a:stretch/>
        </p:blipFill>
        <p:spPr>
          <a:xfrm>
            <a:off x="8179066" y="373187"/>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3"/>
          <p:cNvSpPr txBox="1"/>
          <p:nvPr>
            <p:ph type="title"/>
          </p:nvPr>
        </p:nvSpPr>
        <p:spPr>
          <a:xfrm>
            <a:off x="393019"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 Population Growth Patterns:</a:t>
            </a:r>
            <a:endParaRPr/>
          </a:p>
        </p:txBody>
      </p:sp>
      <p:sp>
        <p:nvSpPr>
          <p:cNvPr id="251" name="Google Shape;251;p3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52" name="Google Shape;252;p33"/>
          <p:cNvSpPr/>
          <p:nvPr/>
        </p:nvSpPr>
        <p:spPr>
          <a:xfrm>
            <a:off x="421335" y="4262021"/>
            <a:ext cx="8301327" cy="198515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1" sz="25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500">
                <a:solidFill>
                  <a:schemeClr val="dk1"/>
                </a:solidFill>
                <a:latin typeface="Cambria"/>
                <a:ea typeface="Cambria"/>
                <a:cs typeface="Cambria"/>
                <a:sym typeface="Cambria"/>
              </a:rPr>
              <a:t>What might happen to populations that cannot get enough resources?</a:t>
            </a:r>
            <a:endParaRPr/>
          </a:p>
        </p:txBody>
      </p:sp>
      <p:sp>
        <p:nvSpPr>
          <p:cNvPr id="253" name="Google Shape;253;p33"/>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pic>
        <p:nvPicPr>
          <p:cNvPr id="254" name="Google Shape;254;p33"/>
          <p:cNvPicPr preferRelativeResize="0"/>
          <p:nvPr/>
        </p:nvPicPr>
        <p:blipFill rotWithShape="1">
          <a:blip r:embed="rId3">
            <a:alphaModFix/>
          </a:blip>
          <a:srcRect b="0" l="0" r="0" t="0"/>
          <a:stretch/>
        </p:blipFill>
        <p:spPr>
          <a:xfrm>
            <a:off x="582710" y="912630"/>
            <a:ext cx="3989288" cy="2990506"/>
          </a:xfrm>
          <a:prstGeom prst="rect">
            <a:avLst/>
          </a:prstGeom>
          <a:noFill/>
          <a:ln>
            <a:noFill/>
          </a:ln>
        </p:spPr>
      </p:pic>
      <p:sp>
        <p:nvSpPr>
          <p:cNvPr id="255" name="Google Shape;255;p33"/>
          <p:cNvSpPr/>
          <p:nvPr/>
        </p:nvSpPr>
        <p:spPr>
          <a:xfrm>
            <a:off x="408718" y="4054272"/>
            <a:ext cx="8244693"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Which factors lead to an increase in population?</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Which factors lead to a decrease in a population?</a:t>
            </a:r>
            <a:endParaRPr/>
          </a:p>
        </p:txBody>
      </p:sp>
      <p:sp>
        <p:nvSpPr>
          <p:cNvPr id="256" name="Google Shape;256;p33"/>
          <p:cNvSpPr/>
          <p:nvPr/>
        </p:nvSpPr>
        <p:spPr>
          <a:xfrm>
            <a:off x="5049792" y="1584684"/>
            <a:ext cx="3603619"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55595B"/>
                </a:solidFill>
                <a:latin typeface="Cambria"/>
                <a:ea typeface="Cambria"/>
                <a:cs typeface="Cambria"/>
                <a:sym typeface="Cambria"/>
              </a:rPr>
              <a:t>A population of elephants has both young and old individuals.</a:t>
            </a:r>
            <a:endParaRPr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64" name="Google Shape;264;p34"/>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Population Growth Patterns</a:t>
            </a:r>
            <a:endParaRPr/>
          </a:p>
          <a:p>
            <a:pPr indent="0" lvl="0" marL="0" marR="0" rtl="0" algn="l">
              <a:spcBef>
                <a:spcPts val="0"/>
              </a:spcBef>
              <a:spcAft>
                <a:spcPts val="0"/>
              </a:spcAft>
              <a:buClr>
                <a:schemeClr val="accent6"/>
              </a:buClr>
              <a:buSzPts val="2800"/>
              <a:buFont typeface="Cambria"/>
              <a:buNone/>
            </a:pPr>
            <a:r>
              <a:rPr b="1" lang="en-US" sz="2800">
                <a:solidFill>
                  <a:schemeClr val="accent6"/>
                </a:solidFill>
                <a:latin typeface="Cambria"/>
                <a:ea typeface="Cambria"/>
                <a:cs typeface="Cambria"/>
                <a:sym typeface="Cambria"/>
              </a:rPr>
              <a:t>Problem Solving</a:t>
            </a:r>
            <a:br>
              <a:rPr b="1" lang="en-US" sz="2800">
                <a:solidFill>
                  <a:srgbClr val="F2A900"/>
                </a:solidFill>
                <a:latin typeface="Cambria"/>
                <a:ea typeface="Cambria"/>
                <a:cs typeface="Cambria"/>
                <a:sym typeface="Cambria"/>
              </a:rPr>
            </a:br>
            <a:endParaRPr b="1" sz="2800">
              <a:solidFill>
                <a:srgbClr val="F2A900"/>
              </a:solidFill>
              <a:latin typeface="Cambria"/>
              <a:ea typeface="Cambria"/>
              <a:cs typeface="Cambria"/>
              <a:sym typeface="Cambria"/>
            </a:endParaRPr>
          </a:p>
        </p:txBody>
      </p:sp>
      <p:sp>
        <p:nvSpPr>
          <p:cNvPr id="265" name="Google Shape;265;p34"/>
          <p:cNvSpPr/>
          <p:nvPr/>
        </p:nvSpPr>
        <p:spPr>
          <a:xfrm>
            <a:off x="92765" y="2589373"/>
            <a:ext cx="8780301" cy="378565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mbria"/>
                <a:ea typeface="Cambria"/>
                <a:cs typeface="Cambria"/>
                <a:sym typeface="Cambria"/>
              </a:rPr>
              <a:t>As part of a long-term elephant study, biologists counted individuals in a population of elephants each spring. In one year, there were 18 males and 34 females. </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mbria"/>
                <a:ea typeface="Cambria"/>
                <a:cs typeface="Cambria"/>
                <a:sym typeface="Cambria"/>
              </a:rPr>
              <a:t>Over the following year, each female gave birth, of which 28 survived. Nine elephants died due to predators.</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mbria"/>
                <a:ea typeface="Cambria"/>
                <a:cs typeface="Cambria"/>
                <a:sym typeface="Cambria"/>
              </a:rPr>
              <a:t>A construction project cleared 50 acres of nearby forested land, causing 5 males and 19 females to immigrate into the experimental area. Competition for females increased, resulting in the emigration of 10 males to a new territory in search of mates.</a:t>
            </a:r>
            <a:br>
              <a:rPr lang="en-US" sz="2000">
                <a:solidFill>
                  <a:schemeClr val="dk1"/>
                </a:solidFill>
                <a:latin typeface="Cambria"/>
                <a:ea typeface="Cambria"/>
                <a:cs typeface="Cambria"/>
                <a:sym typeface="Cambria"/>
              </a:rPr>
            </a:br>
            <a:endParaRPr b="1" sz="2000">
              <a:solidFill>
                <a:schemeClr val="dk1"/>
              </a:solidFill>
              <a:latin typeface="Cambria"/>
              <a:ea typeface="Cambria"/>
              <a:cs typeface="Cambria"/>
              <a:sym typeface="Cambria"/>
            </a:endParaRPr>
          </a:p>
        </p:txBody>
      </p:sp>
      <p:sp>
        <p:nvSpPr>
          <p:cNvPr id="266" name="Google Shape;266;p34"/>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sp>
        <p:nvSpPr>
          <p:cNvPr id="267" name="Google Shape;267;p34"/>
          <p:cNvSpPr/>
          <p:nvPr/>
        </p:nvSpPr>
        <p:spPr>
          <a:xfrm>
            <a:off x="905256" y="1121171"/>
            <a:ext cx="7606320" cy="14465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2200">
                <a:solidFill>
                  <a:srgbClr val="393B3C"/>
                </a:solidFill>
                <a:latin typeface="Cambria"/>
                <a:ea typeface="Cambria"/>
                <a:cs typeface="Cambria"/>
                <a:sym typeface="Cambria"/>
              </a:rPr>
              <a:t>r = </a:t>
            </a:r>
            <a:r>
              <a:rPr b="1" lang="en-US" sz="2200">
                <a:solidFill>
                  <a:srgbClr val="393B3C"/>
                </a:solidFill>
                <a:latin typeface="Cambria"/>
                <a:ea typeface="Cambria"/>
                <a:cs typeface="Cambria"/>
                <a:sym typeface="Cambria"/>
              </a:rPr>
              <a:t>(</a:t>
            </a:r>
            <a:r>
              <a:rPr b="1" i="1" lang="en-US" sz="2200">
                <a:solidFill>
                  <a:srgbClr val="393B3C"/>
                </a:solidFill>
                <a:latin typeface="Cambria"/>
                <a:ea typeface="Cambria"/>
                <a:cs typeface="Cambria"/>
                <a:sym typeface="Cambria"/>
              </a:rPr>
              <a:t>b + i</a:t>
            </a:r>
            <a:r>
              <a:rPr b="1" lang="en-US" sz="2200">
                <a:solidFill>
                  <a:srgbClr val="393B3C"/>
                </a:solidFill>
                <a:latin typeface="Cambria"/>
                <a:ea typeface="Cambria"/>
                <a:cs typeface="Cambria"/>
                <a:sym typeface="Cambria"/>
              </a:rPr>
              <a:t>)</a:t>
            </a:r>
            <a:r>
              <a:rPr b="1" i="1" lang="en-US" sz="2200">
                <a:solidFill>
                  <a:srgbClr val="393B3C"/>
                </a:solidFill>
                <a:latin typeface="Cambria"/>
                <a:ea typeface="Cambria"/>
                <a:cs typeface="Cambria"/>
                <a:sym typeface="Cambria"/>
              </a:rPr>
              <a:t> – </a:t>
            </a:r>
            <a:r>
              <a:rPr b="1" lang="en-US" sz="2200">
                <a:solidFill>
                  <a:srgbClr val="393B3C"/>
                </a:solidFill>
                <a:latin typeface="Cambria"/>
                <a:ea typeface="Cambria"/>
                <a:cs typeface="Cambria"/>
                <a:sym typeface="Cambria"/>
              </a:rPr>
              <a:t>(</a:t>
            </a:r>
            <a:r>
              <a:rPr b="1" i="1" lang="en-US" sz="2200">
                <a:solidFill>
                  <a:srgbClr val="393B3C"/>
                </a:solidFill>
                <a:latin typeface="Cambria"/>
                <a:ea typeface="Cambria"/>
                <a:cs typeface="Cambria"/>
                <a:sym typeface="Cambria"/>
              </a:rPr>
              <a:t>d + e</a:t>
            </a:r>
            <a:r>
              <a:rPr b="1" lang="en-US" sz="2200">
                <a:solidFill>
                  <a:srgbClr val="393B3C"/>
                </a:solidFill>
                <a:latin typeface="Cambria"/>
                <a:ea typeface="Cambria"/>
                <a:cs typeface="Cambria"/>
                <a:sym typeface="Cambria"/>
              </a:rPr>
              <a:t>)</a:t>
            </a:r>
            <a:endParaRPr/>
          </a:p>
          <a:p>
            <a:pPr indent="0" lvl="0" marL="0" marR="0" rtl="0" algn="l">
              <a:spcBef>
                <a:spcPts val="0"/>
              </a:spcBef>
              <a:spcAft>
                <a:spcPts val="0"/>
              </a:spcAft>
              <a:buNone/>
            </a:pPr>
            <a:r>
              <a:rPr i="1" lang="en-US" sz="2200">
                <a:solidFill>
                  <a:srgbClr val="393B3C"/>
                </a:solidFill>
                <a:latin typeface="Cambria"/>
                <a:ea typeface="Cambria"/>
                <a:cs typeface="Cambria"/>
                <a:sym typeface="Cambria"/>
              </a:rPr>
              <a:t>r = population growth rate, </a:t>
            </a:r>
            <a:endParaRPr/>
          </a:p>
          <a:p>
            <a:pPr indent="0" lvl="0" marL="0" marR="0" rtl="0" algn="l">
              <a:spcBef>
                <a:spcPts val="0"/>
              </a:spcBef>
              <a:spcAft>
                <a:spcPts val="0"/>
              </a:spcAft>
              <a:buNone/>
            </a:pPr>
            <a:r>
              <a:rPr i="1" lang="en-US" sz="2200">
                <a:solidFill>
                  <a:srgbClr val="393B3C"/>
                </a:solidFill>
                <a:latin typeface="Cambria"/>
                <a:ea typeface="Cambria"/>
                <a:cs typeface="Cambria"/>
                <a:sym typeface="Cambria"/>
              </a:rPr>
              <a:t>b = birth rate 				i = immigration rate</a:t>
            </a:r>
            <a:endParaRPr/>
          </a:p>
          <a:p>
            <a:pPr indent="0" lvl="0" marL="0" marR="0" rtl="0" algn="l">
              <a:spcBef>
                <a:spcPts val="0"/>
              </a:spcBef>
              <a:spcAft>
                <a:spcPts val="0"/>
              </a:spcAft>
              <a:buNone/>
            </a:pPr>
            <a:r>
              <a:rPr i="1" lang="en-US" sz="2200">
                <a:solidFill>
                  <a:srgbClr val="393B3C"/>
                </a:solidFill>
                <a:latin typeface="Cambria"/>
                <a:ea typeface="Cambria"/>
                <a:cs typeface="Cambria"/>
                <a:sym typeface="Cambria"/>
              </a:rPr>
              <a:t> d = death rate			               e = emigration rate.</a:t>
            </a:r>
            <a:endParaRPr b="0" i="1" sz="2200">
              <a:solidFill>
                <a:srgbClr val="393B3C"/>
              </a:solidFill>
              <a:latin typeface="Cambria"/>
              <a:ea typeface="Cambria"/>
              <a:cs typeface="Cambria"/>
              <a:sym typeface="Cambria"/>
            </a:endParaRPr>
          </a:p>
        </p:txBody>
      </p:sp>
      <p:sp>
        <p:nvSpPr>
          <p:cNvPr id="268" name="Google Shape;268;p34"/>
          <p:cNvSpPr/>
          <p:nvPr/>
        </p:nvSpPr>
        <p:spPr>
          <a:xfrm>
            <a:off x="457200" y="6032657"/>
            <a:ext cx="771276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What is the growth rate of this population?</a:t>
            </a:r>
            <a:endParaRPr sz="2400">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76" name="Google Shape;276;p35"/>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Population Growth Patterns</a:t>
            </a:r>
            <a:br>
              <a:rPr b="1" lang="en-US" sz="2800">
                <a:solidFill>
                  <a:srgbClr val="F2A900"/>
                </a:solidFill>
                <a:latin typeface="Cambria"/>
                <a:ea typeface="Cambria"/>
                <a:cs typeface="Cambria"/>
                <a:sym typeface="Cambria"/>
              </a:rPr>
            </a:br>
            <a:endParaRPr b="1" sz="2800">
              <a:solidFill>
                <a:srgbClr val="F2A900"/>
              </a:solidFill>
              <a:latin typeface="Cambria"/>
              <a:ea typeface="Cambria"/>
              <a:cs typeface="Cambria"/>
              <a:sym typeface="Cambria"/>
            </a:endParaRPr>
          </a:p>
        </p:txBody>
      </p:sp>
      <p:sp>
        <p:nvSpPr>
          <p:cNvPr id="277" name="Google Shape;277;p35"/>
          <p:cNvSpPr/>
          <p:nvPr/>
        </p:nvSpPr>
        <p:spPr>
          <a:xfrm>
            <a:off x="5150964" y="1547641"/>
            <a:ext cx="3868202" cy="232371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500"/>
              <a:buFont typeface="Arial"/>
              <a:buChar char="•"/>
            </a:pPr>
            <a:r>
              <a:rPr lang="en-US" sz="2500">
                <a:solidFill>
                  <a:schemeClr val="dk1"/>
                </a:solidFill>
                <a:latin typeface="Cambria"/>
                <a:ea typeface="Cambria"/>
                <a:cs typeface="Cambria"/>
                <a:sym typeface="Cambria"/>
              </a:rPr>
              <a:t> </a:t>
            </a:r>
            <a:r>
              <a:rPr lang="en-US" sz="2400">
                <a:solidFill>
                  <a:schemeClr val="dk1"/>
                </a:solidFill>
                <a:latin typeface="Cambria"/>
                <a:ea typeface="Cambria"/>
                <a:cs typeface="Cambria"/>
                <a:sym typeface="Cambria"/>
              </a:rPr>
              <a:t>A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survivorship curve</a:t>
            </a:r>
            <a:endParaRPr b="1" sz="2400">
              <a:solidFill>
                <a:schemeClr val="dk2"/>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 is a simplified diagram that shows the number of surviving individuals over time from a measured set of births.</a:t>
            </a:r>
            <a:endParaRPr sz="2500">
              <a:solidFill>
                <a:schemeClr val="dk1"/>
              </a:solidFill>
              <a:latin typeface="Cambria"/>
              <a:ea typeface="Cambria"/>
              <a:cs typeface="Cambria"/>
              <a:sym typeface="Cambria"/>
            </a:endParaRPr>
          </a:p>
        </p:txBody>
      </p:sp>
      <p:sp>
        <p:nvSpPr>
          <p:cNvPr id="278" name="Google Shape;278;p35"/>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pic>
        <p:nvPicPr>
          <p:cNvPr descr="A screenshot of a social media post&#10;&#10;Description automatically generated" id="279" name="Google Shape;279;p35"/>
          <p:cNvPicPr preferRelativeResize="0"/>
          <p:nvPr/>
        </p:nvPicPr>
        <p:blipFill rotWithShape="1">
          <a:blip r:embed="rId4">
            <a:alphaModFix/>
          </a:blip>
          <a:srcRect b="0" l="0" r="0" t="0"/>
          <a:stretch/>
        </p:blipFill>
        <p:spPr>
          <a:xfrm>
            <a:off x="328484" y="853977"/>
            <a:ext cx="5068956" cy="3951605"/>
          </a:xfrm>
          <a:prstGeom prst="rect">
            <a:avLst/>
          </a:prstGeom>
          <a:noFill/>
          <a:ln>
            <a:noFill/>
          </a:ln>
        </p:spPr>
      </p:pic>
      <p:sp>
        <p:nvSpPr>
          <p:cNvPr id="280" name="Google Shape;280;p35"/>
          <p:cNvSpPr/>
          <p:nvPr/>
        </p:nvSpPr>
        <p:spPr>
          <a:xfrm>
            <a:off x="457200" y="4998434"/>
            <a:ext cx="8561966"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cap="none">
                <a:solidFill>
                  <a:schemeClr val="dk1"/>
                </a:solidFill>
                <a:latin typeface="Cambria"/>
                <a:ea typeface="Cambria"/>
                <a:cs typeface="Cambria"/>
                <a:sym typeface="Cambria"/>
              </a:rPr>
              <a:t>COLLABORATE</a:t>
            </a:r>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With a partner, discuss which type of survivorship humans might exhibit.</a:t>
            </a:r>
            <a:endParaRPr b="1" i="0"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88" name="Google Shape;288;p36"/>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Population Growth Patterns</a:t>
            </a:r>
            <a:br>
              <a:rPr b="1" lang="en-US" sz="2800">
                <a:solidFill>
                  <a:srgbClr val="F2A900"/>
                </a:solidFill>
                <a:latin typeface="Cambria"/>
                <a:ea typeface="Cambria"/>
                <a:cs typeface="Cambria"/>
                <a:sym typeface="Cambria"/>
              </a:rPr>
            </a:br>
            <a:r>
              <a:rPr b="1" lang="en-US" sz="2800">
                <a:solidFill>
                  <a:srgbClr val="F2A900"/>
                </a:solidFill>
                <a:latin typeface="Cambria"/>
                <a:ea typeface="Cambria"/>
                <a:cs typeface="Cambria"/>
                <a:sym typeface="Cambria"/>
              </a:rPr>
              <a:t> </a:t>
            </a:r>
            <a:endParaRPr/>
          </a:p>
        </p:txBody>
      </p:sp>
      <p:sp>
        <p:nvSpPr>
          <p:cNvPr id="289" name="Google Shape;289;p36"/>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sp>
        <p:nvSpPr>
          <p:cNvPr id="290" name="Google Shape;290;p36"/>
          <p:cNvSpPr/>
          <p:nvPr/>
        </p:nvSpPr>
        <p:spPr>
          <a:xfrm>
            <a:off x="728869" y="1545104"/>
            <a:ext cx="7686261"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cap="none">
                <a:solidFill>
                  <a:srgbClr val="393B3C"/>
                </a:solidFill>
                <a:latin typeface="Cambria"/>
                <a:ea typeface="Cambria"/>
                <a:cs typeface="Cambria"/>
                <a:sym typeface="Cambria"/>
              </a:rPr>
              <a:t>ANALYZE</a:t>
            </a:r>
            <a:endParaRPr/>
          </a:p>
          <a:p>
            <a:pPr indent="0" lvl="0" marL="0" marR="0" rtl="0" algn="l">
              <a:spcBef>
                <a:spcPts val="0"/>
              </a:spcBef>
              <a:spcAft>
                <a:spcPts val="0"/>
              </a:spcAft>
              <a:buNone/>
            </a:pPr>
            <a:r>
              <a:rPr b="1" lang="en-US" sz="2400">
                <a:solidFill>
                  <a:srgbClr val="393B3C"/>
                </a:solidFill>
                <a:latin typeface="Cambria"/>
                <a:ea typeface="Cambria"/>
                <a:cs typeface="Cambria"/>
                <a:sym typeface="Cambria"/>
              </a:rPr>
              <a:t>Can a survivorship curve be used to determine whether or not a species cares for their young? </a:t>
            </a:r>
            <a:endParaRPr/>
          </a:p>
          <a:p>
            <a:pPr indent="0" lvl="0" marL="0" marR="0" rtl="0" algn="l">
              <a:spcBef>
                <a:spcPts val="0"/>
              </a:spcBef>
              <a:spcAft>
                <a:spcPts val="0"/>
              </a:spcAft>
              <a:buNone/>
            </a:pPr>
            <a:r>
              <a:rPr b="1" lang="en-US" sz="2400">
                <a:solidFill>
                  <a:srgbClr val="393B3C"/>
                </a:solidFill>
                <a:latin typeface="Cambria"/>
                <a:ea typeface="Cambria"/>
                <a:cs typeface="Cambria"/>
                <a:sym typeface="Cambria"/>
              </a:rPr>
              <a:t>Explain your answer</a:t>
            </a:r>
            <a:endParaRPr b="1" i="0" sz="2400">
              <a:solidFill>
                <a:srgbClr val="393B3C"/>
              </a:solidFill>
              <a:latin typeface="Cambria"/>
              <a:ea typeface="Cambria"/>
              <a:cs typeface="Cambria"/>
              <a:sym typeface="Cambria"/>
            </a:endParaRPr>
          </a:p>
        </p:txBody>
      </p:sp>
      <p:pic>
        <p:nvPicPr>
          <p:cNvPr descr="A drawing of a person&#10;&#10;Description automatically generated" id="291" name="Google Shape;291;p36"/>
          <p:cNvPicPr preferRelativeResize="0"/>
          <p:nvPr/>
        </p:nvPicPr>
        <p:blipFill rotWithShape="1">
          <a:blip r:embed="rId3">
            <a:alphaModFix/>
          </a:blip>
          <a:srcRect b="0" l="0" r="0" t="0"/>
          <a:stretch/>
        </p:blipFill>
        <p:spPr>
          <a:xfrm>
            <a:off x="8179641" y="436042"/>
            <a:ext cx="596089" cy="56030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99" name="Google Shape;299;p37"/>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Population Growth Patterns</a:t>
            </a:r>
            <a:endParaRPr/>
          </a:p>
        </p:txBody>
      </p:sp>
      <p:sp>
        <p:nvSpPr>
          <p:cNvPr id="300" name="Google Shape;300;p37"/>
          <p:cNvSpPr/>
          <p:nvPr/>
        </p:nvSpPr>
        <p:spPr>
          <a:xfrm>
            <a:off x="457200" y="4349844"/>
            <a:ext cx="8415866" cy="1954381"/>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F2A028"/>
              </a:buClr>
              <a:buSzPts val="2500"/>
              <a:buFont typeface="Arial"/>
              <a:buChar char="•"/>
            </a:pPr>
            <a:r>
              <a:rPr b="1" lang="en-US" sz="2500" u="sng">
                <a:solidFill>
                  <a:srgbClr val="F2A028"/>
                </a:solidFill>
                <a:latin typeface="Cambria"/>
                <a:ea typeface="Cambria"/>
                <a:cs typeface="Cambria"/>
                <a:sym typeface="Cambria"/>
              </a:rPr>
              <a:t>Exponential </a:t>
            </a:r>
            <a:r>
              <a:rPr b="1" lang="en-US" sz="2500" u="sng">
                <a:solidFill>
                  <a:srgbClr val="F2A028"/>
                </a:solidFill>
                <a:latin typeface="Cambria"/>
                <a:ea typeface="Cambria"/>
                <a:cs typeface="Cambria"/>
                <a:sym typeface="Cambria"/>
                <a:hlinkClick r:id="rId3">
                  <a:extLst>
                    <a:ext uri="{A12FA001-AC4F-418D-AE19-62706E023703}">
                      <ahyp:hlinkClr val="tx"/>
                    </a:ext>
                  </a:extLst>
                </a:hlinkClick>
              </a:rPr>
              <a:t>growth</a:t>
            </a:r>
            <a:r>
              <a:rPr lang="en-US" sz="2500">
                <a:solidFill>
                  <a:schemeClr val="dk1"/>
                </a:solidFill>
                <a:latin typeface="Cambria"/>
                <a:ea typeface="Cambria"/>
                <a:cs typeface="Cambria"/>
                <a:sym typeface="Cambria"/>
              </a:rPr>
              <a:t>, </a:t>
            </a:r>
            <a:r>
              <a:rPr lang="en-US" sz="2400">
                <a:solidFill>
                  <a:schemeClr val="dk1"/>
                </a:solidFill>
                <a:latin typeface="Cambria"/>
                <a:ea typeface="Cambria"/>
                <a:cs typeface="Cambria"/>
                <a:sym typeface="Cambria"/>
              </a:rPr>
              <a:t>occurs when a population size increases dramatically over a relatively short amount of time. </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 graph of exponential growth looks like a J-shaped curve</a:t>
            </a:r>
            <a:endParaRPr b="1" sz="2500">
              <a:solidFill>
                <a:schemeClr val="dk1"/>
              </a:solidFill>
              <a:latin typeface="Cambria"/>
              <a:ea typeface="Cambria"/>
              <a:cs typeface="Cambria"/>
              <a:sym typeface="Cambria"/>
            </a:endParaRPr>
          </a:p>
        </p:txBody>
      </p:sp>
      <p:sp>
        <p:nvSpPr>
          <p:cNvPr id="301" name="Google Shape;301;p37"/>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pic>
        <p:nvPicPr>
          <p:cNvPr descr="A close up of a device&#10;&#10;Description automatically generated" id="302" name="Google Shape;302;p37"/>
          <p:cNvPicPr preferRelativeResize="0"/>
          <p:nvPr/>
        </p:nvPicPr>
        <p:blipFill rotWithShape="1">
          <a:blip r:embed="rId4">
            <a:alphaModFix/>
          </a:blip>
          <a:srcRect b="0" l="0" r="0" t="0"/>
          <a:stretch/>
        </p:blipFill>
        <p:spPr>
          <a:xfrm>
            <a:off x="2385595" y="846622"/>
            <a:ext cx="4412974" cy="350322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10" name="Google Shape;310;p38"/>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Population Growth Patterns</a:t>
            </a:r>
            <a:endParaRPr/>
          </a:p>
        </p:txBody>
      </p:sp>
      <p:sp>
        <p:nvSpPr>
          <p:cNvPr id="311" name="Google Shape;311;p38"/>
          <p:cNvSpPr/>
          <p:nvPr/>
        </p:nvSpPr>
        <p:spPr>
          <a:xfrm>
            <a:off x="335484" y="4249263"/>
            <a:ext cx="8415866" cy="230832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During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logistic growth</a:t>
            </a:r>
            <a:r>
              <a:rPr lang="en-US" sz="2400">
                <a:solidFill>
                  <a:schemeClr val="dk1"/>
                </a:solidFill>
                <a:latin typeface="Cambria"/>
                <a:ea typeface="Cambria"/>
                <a:cs typeface="Cambria"/>
                <a:sym typeface="Cambria"/>
              </a:rPr>
              <a:t>, a population begins with a period of slow growth followed by a period of exponential growth before leveling off at a stable size. </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mbria"/>
                <a:ea typeface="Cambria"/>
                <a:cs typeface="Cambria"/>
                <a:sym typeface="Cambria"/>
              </a:rPr>
              <a:t>A graph of logistic growth takes the form of an S-shaped curve.</a:t>
            </a:r>
            <a:endParaRPr b="1" sz="2500">
              <a:solidFill>
                <a:schemeClr val="dk1"/>
              </a:solidFill>
              <a:latin typeface="Cambria"/>
              <a:ea typeface="Cambria"/>
              <a:cs typeface="Cambria"/>
              <a:sym typeface="Cambria"/>
            </a:endParaRPr>
          </a:p>
        </p:txBody>
      </p:sp>
      <p:sp>
        <p:nvSpPr>
          <p:cNvPr id="312" name="Google Shape;312;p38"/>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pic>
        <p:nvPicPr>
          <p:cNvPr descr="A close up of a device&#10;&#10;Description automatically generated" id="313" name="Google Shape;313;p38"/>
          <p:cNvPicPr preferRelativeResize="0"/>
          <p:nvPr/>
        </p:nvPicPr>
        <p:blipFill rotWithShape="1">
          <a:blip r:embed="rId4">
            <a:alphaModFix/>
          </a:blip>
          <a:srcRect b="0" l="0" r="0" t="0"/>
          <a:stretch/>
        </p:blipFill>
        <p:spPr>
          <a:xfrm>
            <a:off x="2197101" y="1203913"/>
            <a:ext cx="4140200" cy="31369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21" name="Google Shape;321;p39"/>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Population Growth Patterns</a:t>
            </a:r>
            <a:br>
              <a:rPr b="1" lang="en-US" sz="2800">
                <a:solidFill>
                  <a:srgbClr val="F2A900"/>
                </a:solidFill>
                <a:latin typeface="Cambria"/>
                <a:ea typeface="Cambria"/>
                <a:cs typeface="Cambria"/>
                <a:sym typeface="Cambria"/>
              </a:rPr>
            </a:br>
            <a:r>
              <a:rPr b="1" lang="en-US" sz="2800">
                <a:solidFill>
                  <a:srgbClr val="F2A900"/>
                </a:solidFill>
                <a:latin typeface="Cambria"/>
                <a:ea typeface="Cambria"/>
                <a:cs typeface="Cambria"/>
                <a:sym typeface="Cambria"/>
              </a:rPr>
              <a:t> </a:t>
            </a:r>
            <a:endParaRPr/>
          </a:p>
        </p:txBody>
      </p:sp>
      <p:sp>
        <p:nvSpPr>
          <p:cNvPr id="322" name="Google Shape;322;p39"/>
          <p:cNvSpPr/>
          <p:nvPr/>
        </p:nvSpPr>
        <p:spPr>
          <a:xfrm>
            <a:off x="621216" y="1619216"/>
            <a:ext cx="7901568" cy="49090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When wolves were reintroduced into Yellowstone National Park, the populations of many other species began to change.</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Which factors would scientists want to measure to learn how each population changed over time?</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How would scientists know if populations were increasing or decreasing over time?</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How might the introduction of wolves change the growth patterns of other species?</a:t>
            </a:r>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p:txBody>
      </p:sp>
      <p:sp>
        <p:nvSpPr>
          <p:cNvPr id="323" name="Google Shape;323;p39"/>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pic>
        <p:nvPicPr>
          <p:cNvPr descr="A drawing of a person&#10;&#10;Description automatically generated" id="324" name="Google Shape;324;p39"/>
          <p:cNvPicPr preferRelativeResize="0"/>
          <p:nvPr/>
        </p:nvPicPr>
        <p:blipFill rotWithShape="1">
          <a:blip r:embed="rId3">
            <a:alphaModFix/>
          </a:blip>
          <a:srcRect b="0" l="0" r="0" t="0"/>
          <a:stretch/>
        </p:blipFill>
        <p:spPr>
          <a:xfrm>
            <a:off x="7960653" y="439541"/>
            <a:ext cx="596089" cy="560308"/>
          </a:xfrm>
          <a:prstGeom prst="rect">
            <a:avLst/>
          </a:prstGeom>
          <a:noFill/>
          <a:ln>
            <a:noFill/>
          </a:ln>
        </p:spPr>
      </p:pic>
      <p:sp>
        <p:nvSpPr>
          <p:cNvPr id="325" name="Google Shape;325;p39"/>
          <p:cNvSpPr txBox="1"/>
          <p:nvPr/>
        </p:nvSpPr>
        <p:spPr>
          <a:xfrm>
            <a:off x="594328" y="1083676"/>
            <a:ext cx="339255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mbria"/>
                <a:ea typeface="Cambria"/>
                <a:cs typeface="Cambria"/>
                <a:sym typeface="Cambria"/>
              </a:rPr>
              <a:t>EXPLAIN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122" name="Google Shape;122;p2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23" name="Google Shape;123;p22"/>
          <p:cNvSpPr/>
          <p:nvPr/>
        </p:nvSpPr>
        <p:spPr>
          <a:xfrm>
            <a:off x="6097366" y="1051933"/>
            <a:ext cx="2597167" cy="41549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Cambria"/>
                <a:ea typeface="Cambria"/>
                <a:cs typeface="Cambria"/>
                <a:sym typeface="Cambria"/>
              </a:rPr>
              <a:t>How might the reintroduction of wolves into Yellowstone National Park have caused both direct and indirect changes in populations of so many other species within their ecosystem?</a:t>
            </a:r>
            <a:endParaRPr/>
          </a:p>
        </p:txBody>
      </p:sp>
      <p:sp>
        <p:nvSpPr>
          <p:cNvPr id="124" name="Google Shape;124;p22"/>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sp>
        <p:nvSpPr>
          <p:cNvPr id="125" name="Google Shape;125;p22"/>
          <p:cNvSpPr/>
          <p:nvPr/>
        </p:nvSpPr>
        <p:spPr>
          <a:xfrm>
            <a:off x="311098" y="5359362"/>
            <a:ext cx="5646355"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Cambria"/>
                <a:ea typeface="Cambria"/>
                <a:cs typeface="Cambria"/>
                <a:sym typeface="Cambria"/>
              </a:rPr>
              <a:t> </a:t>
            </a:r>
            <a:endParaRPr/>
          </a:p>
        </p:txBody>
      </p:sp>
      <p:pic>
        <p:nvPicPr>
          <p:cNvPr descr="A drawing of a person&#10;&#10;Description automatically generated" id="126" name="Google Shape;126;p22"/>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
        <p:nvSpPr>
          <p:cNvPr id="127" name="Google Shape;127;p22"/>
          <p:cNvSpPr/>
          <p:nvPr/>
        </p:nvSpPr>
        <p:spPr>
          <a:xfrm>
            <a:off x="1549752" y="5531850"/>
            <a:ext cx="318503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4C4E50"/>
                </a:solidFill>
                <a:latin typeface="Cambria"/>
                <a:ea typeface="Cambria"/>
                <a:cs typeface="Cambria"/>
                <a:sym typeface="Cambria"/>
              </a:rPr>
              <a:t>Gray wolf (</a:t>
            </a:r>
            <a:r>
              <a:rPr i="1" lang="en-US" sz="2400">
                <a:solidFill>
                  <a:srgbClr val="4C4E50"/>
                </a:solidFill>
                <a:latin typeface="Cambria"/>
                <a:ea typeface="Cambria"/>
                <a:cs typeface="Cambria"/>
                <a:sym typeface="Cambria"/>
              </a:rPr>
              <a:t>Canis lupus</a:t>
            </a:r>
            <a:r>
              <a:rPr lang="en-US" sz="2400">
                <a:solidFill>
                  <a:srgbClr val="4C4E50"/>
                </a:solidFill>
                <a:latin typeface="Cambria"/>
                <a:ea typeface="Cambria"/>
                <a:cs typeface="Cambria"/>
                <a:sym typeface="Cambria"/>
              </a:rPr>
              <a:t>)</a:t>
            </a:r>
            <a:endParaRPr sz="2400">
              <a:solidFill>
                <a:schemeClr val="dk1"/>
              </a:solidFill>
              <a:latin typeface="Cambria"/>
              <a:ea typeface="Cambria"/>
              <a:cs typeface="Cambria"/>
              <a:sym typeface="Cambria"/>
            </a:endParaRPr>
          </a:p>
        </p:txBody>
      </p:sp>
      <p:pic>
        <p:nvPicPr>
          <p:cNvPr descr="A wolf that is standing in the grass&#10;&#10;Description automatically generated" id="128" name="Google Shape;128;p22"/>
          <p:cNvPicPr preferRelativeResize="0"/>
          <p:nvPr/>
        </p:nvPicPr>
        <p:blipFill rotWithShape="1">
          <a:blip r:embed="rId4">
            <a:alphaModFix/>
          </a:blip>
          <a:srcRect b="0" l="0" r="0" t="0"/>
          <a:stretch/>
        </p:blipFill>
        <p:spPr>
          <a:xfrm>
            <a:off x="327091" y="979637"/>
            <a:ext cx="5630362" cy="42995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33" name="Google Shape;333;p40"/>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Factors that Limit Population Growth</a:t>
            </a:r>
            <a:endParaRPr/>
          </a:p>
        </p:txBody>
      </p:sp>
      <p:sp>
        <p:nvSpPr>
          <p:cNvPr id="334" name="Google Shape;334;p40"/>
          <p:cNvSpPr/>
          <p:nvPr/>
        </p:nvSpPr>
        <p:spPr>
          <a:xfrm>
            <a:off x="457200" y="4157208"/>
            <a:ext cx="8375701"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The </a:t>
            </a:r>
            <a:r>
              <a:rPr b="1" lang="en-US" sz="2400" u="sng">
                <a:solidFill>
                  <a:schemeClr val="dk2"/>
                </a:solidFill>
                <a:latin typeface="Cambria"/>
                <a:ea typeface="Cambria"/>
                <a:cs typeface="Cambria"/>
                <a:sym typeface="Cambria"/>
                <a:hlinkClick r:id="rId3">
                  <a:extLst>
                    <a:ext uri="{A12FA001-AC4F-418D-AE19-62706E023703}">
                      <ahyp:hlinkClr val="tx"/>
                    </a:ext>
                  </a:extLst>
                </a:hlinkClick>
              </a:rPr>
              <a:t>carrying capacity</a:t>
            </a:r>
            <a:r>
              <a:rPr lang="en-US" sz="2400">
                <a:solidFill>
                  <a:schemeClr val="dk1"/>
                </a:solidFill>
                <a:latin typeface="Cambria"/>
                <a:ea typeface="Cambria"/>
                <a:cs typeface="Cambria"/>
                <a:sym typeface="Cambria"/>
              </a:rPr>
              <a:t> of an environment is the maximum population size of a species that a particular environment can normally and consistently support in terms of resources. </a:t>
            </a:r>
            <a:endParaRPr b="1" sz="2500">
              <a:solidFill>
                <a:schemeClr val="dk1"/>
              </a:solidFill>
              <a:latin typeface="Cambria"/>
              <a:ea typeface="Cambria"/>
              <a:cs typeface="Cambria"/>
              <a:sym typeface="Cambria"/>
            </a:endParaRPr>
          </a:p>
        </p:txBody>
      </p:sp>
      <p:sp>
        <p:nvSpPr>
          <p:cNvPr id="335" name="Google Shape;335;p40"/>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pic>
        <p:nvPicPr>
          <p:cNvPr descr="A close up of a map&#10;&#10;Description automatically generated" id="336" name="Google Shape;336;p40"/>
          <p:cNvPicPr preferRelativeResize="0"/>
          <p:nvPr/>
        </p:nvPicPr>
        <p:blipFill rotWithShape="1">
          <a:blip r:embed="rId4">
            <a:alphaModFix/>
          </a:blip>
          <a:srcRect b="0" l="0" r="0" t="0"/>
          <a:stretch/>
        </p:blipFill>
        <p:spPr>
          <a:xfrm>
            <a:off x="1505826" y="846622"/>
            <a:ext cx="5792238" cy="3223506"/>
          </a:xfrm>
          <a:prstGeom prst="rect">
            <a:avLst/>
          </a:prstGeom>
          <a:noFill/>
          <a:ln>
            <a:noFill/>
          </a:ln>
        </p:spPr>
      </p:pic>
      <p:sp>
        <p:nvSpPr>
          <p:cNvPr id="337" name="Google Shape;337;p40"/>
          <p:cNvSpPr txBox="1"/>
          <p:nvPr/>
        </p:nvSpPr>
        <p:spPr>
          <a:xfrm>
            <a:off x="382985" y="5544028"/>
            <a:ext cx="817375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How might this graph change if an ecosystem experienced drought conditions?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45" name="Google Shape;345;p41"/>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Factors that Limit Population Growth</a:t>
            </a:r>
            <a:endParaRPr/>
          </a:p>
        </p:txBody>
      </p:sp>
      <p:sp>
        <p:nvSpPr>
          <p:cNvPr id="346" name="Google Shape;346;p41"/>
          <p:cNvSpPr/>
          <p:nvPr/>
        </p:nvSpPr>
        <p:spPr>
          <a:xfrm>
            <a:off x="4572000" y="1321018"/>
            <a:ext cx="4260901"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u="sng">
                <a:solidFill>
                  <a:schemeClr val="dk2"/>
                </a:solidFill>
                <a:latin typeface="Cambria"/>
                <a:ea typeface="Cambria"/>
                <a:cs typeface="Cambria"/>
                <a:sym typeface="Cambria"/>
                <a:hlinkClick r:id="rId3">
                  <a:extLst>
                    <a:ext uri="{A12FA001-AC4F-418D-AE19-62706E023703}">
                      <ahyp:hlinkClr val="tx"/>
                    </a:ext>
                  </a:extLst>
                </a:hlinkClick>
              </a:rPr>
              <a:t>Density–dependent limiting factors </a:t>
            </a:r>
            <a:r>
              <a:rPr lang="en-US" sz="2400">
                <a:solidFill>
                  <a:schemeClr val="dk1"/>
                </a:solidFill>
                <a:latin typeface="Cambria"/>
                <a:ea typeface="Cambria"/>
                <a:cs typeface="Cambria"/>
                <a:sym typeface="Cambria"/>
              </a:rPr>
              <a:t>are factors that are affected by the number of individuals in an area.</a:t>
            </a:r>
            <a:endParaRPr b="1" sz="2500">
              <a:solidFill>
                <a:schemeClr val="dk1"/>
              </a:solidFill>
              <a:latin typeface="Cambria"/>
              <a:ea typeface="Cambria"/>
              <a:cs typeface="Cambria"/>
              <a:sym typeface="Cambria"/>
            </a:endParaRPr>
          </a:p>
        </p:txBody>
      </p:sp>
      <p:sp>
        <p:nvSpPr>
          <p:cNvPr id="347" name="Google Shape;347;p41"/>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sp>
        <p:nvSpPr>
          <p:cNvPr id="348" name="Google Shape;348;p41"/>
          <p:cNvSpPr txBox="1"/>
          <p:nvPr/>
        </p:nvSpPr>
        <p:spPr>
          <a:xfrm>
            <a:off x="382985" y="3862956"/>
            <a:ext cx="8173757" cy="2462213"/>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200"/>
              <a:buFont typeface="Arial"/>
              <a:buChar char="•"/>
            </a:pPr>
            <a:r>
              <a:rPr lang="en-US" sz="2200">
                <a:solidFill>
                  <a:schemeClr val="dk1"/>
                </a:solidFill>
                <a:latin typeface="Cambria"/>
                <a:ea typeface="Cambria"/>
                <a:cs typeface="Cambria"/>
                <a:sym typeface="Cambria"/>
              </a:rPr>
              <a:t>Both plants and animals compete among themselves for needed resources.</a:t>
            </a:r>
            <a:endParaRPr/>
          </a:p>
          <a:p>
            <a:pPr indent="-203200" lvl="0" marL="342900" marR="0" rtl="0" algn="l">
              <a:spcBef>
                <a:spcPts val="0"/>
              </a:spcBef>
              <a:spcAft>
                <a:spcPts val="0"/>
              </a:spcAft>
              <a:buClr>
                <a:schemeClr val="dk1"/>
              </a:buClr>
              <a:buSzPts val="2200"/>
              <a:buFont typeface="Arial"/>
              <a:buNone/>
            </a:pPr>
            <a:r>
              <a:t/>
            </a:r>
            <a:endParaRPr sz="22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200"/>
              <a:buFont typeface="Arial"/>
              <a:buChar char="•"/>
            </a:pPr>
            <a:r>
              <a:rPr lang="en-US" sz="2200">
                <a:solidFill>
                  <a:schemeClr val="dk1"/>
                </a:solidFill>
                <a:latin typeface="Cambria"/>
                <a:ea typeface="Cambria"/>
                <a:cs typeface="Cambria"/>
                <a:sym typeface="Cambria"/>
              </a:rPr>
              <a:t>The relationship between predator and prey in an environment is ongoing and constantly changing.</a:t>
            </a:r>
            <a:endParaRPr/>
          </a:p>
          <a:p>
            <a:pPr indent="-203200" lvl="0" marL="342900" marR="0" rtl="0" algn="l">
              <a:spcBef>
                <a:spcPts val="0"/>
              </a:spcBef>
              <a:spcAft>
                <a:spcPts val="0"/>
              </a:spcAft>
              <a:buClr>
                <a:schemeClr val="dk1"/>
              </a:buClr>
              <a:buSzPts val="2200"/>
              <a:buFont typeface="Arial"/>
              <a:buNone/>
            </a:pPr>
            <a:r>
              <a:t/>
            </a:r>
            <a:endParaRPr sz="22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200"/>
              <a:buFont typeface="Arial"/>
              <a:buChar char="•"/>
            </a:pPr>
            <a:r>
              <a:rPr lang="en-US" sz="2200">
                <a:solidFill>
                  <a:schemeClr val="dk1"/>
                </a:solidFill>
                <a:latin typeface="Cambria"/>
                <a:ea typeface="Cambria"/>
                <a:cs typeface="Cambria"/>
                <a:sym typeface="Cambria"/>
              </a:rPr>
              <a:t>Parasites are much like predators as they live off their hosts,</a:t>
            </a:r>
            <a:endParaRPr b="1" sz="2200">
              <a:solidFill>
                <a:schemeClr val="dk1"/>
              </a:solidFill>
              <a:latin typeface="Cambria"/>
              <a:ea typeface="Cambria"/>
              <a:cs typeface="Cambria"/>
              <a:sym typeface="Cambria"/>
            </a:endParaRPr>
          </a:p>
        </p:txBody>
      </p:sp>
      <p:pic>
        <p:nvPicPr>
          <p:cNvPr id="349" name="Google Shape;349;p41"/>
          <p:cNvPicPr preferRelativeResize="0"/>
          <p:nvPr/>
        </p:nvPicPr>
        <p:blipFill rotWithShape="1">
          <a:blip r:embed="rId4">
            <a:alphaModFix/>
          </a:blip>
          <a:srcRect b="0" l="0" r="0" t="0"/>
          <a:stretch/>
        </p:blipFill>
        <p:spPr>
          <a:xfrm>
            <a:off x="457200" y="960092"/>
            <a:ext cx="3600583" cy="269911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57" name="Google Shape;357;p42"/>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Factors that Limit Population Growth</a:t>
            </a:r>
            <a:endParaRPr/>
          </a:p>
        </p:txBody>
      </p:sp>
      <p:sp>
        <p:nvSpPr>
          <p:cNvPr id="358" name="Google Shape;358;p42"/>
          <p:cNvSpPr/>
          <p:nvPr/>
        </p:nvSpPr>
        <p:spPr>
          <a:xfrm>
            <a:off x="404231" y="3818294"/>
            <a:ext cx="8375701" cy="30623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cap="none">
                <a:solidFill>
                  <a:schemeClr val="dk1"/>
                </a:solidFill>
                <a:latin typeface="Cambria"/>
                <a:ea typeface="Cambria"/>
                <a:cs typeface="Cambria"/>
                <a:sym typeface="Cambria"/>
              </a:rPr>
              <a:t>ANALYZE</a:t>
            </a:r>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Study the graph showing the moose–wolf interactions on Isle Royale. Based on this graph:</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What is the most likely explanation for the increase in the moose population between 1989 and 1995?</a:t>
            </a:r>
            <a:br>
              <a:rPr b="1" lang="en-US" sz="2400">
                <a:solidFill>
                  <a:schemeClr val="dk1"/>
                </a:solidFill>
                <a:latin typeface="Times New Roman"/>
                <a:ea typeface="Times New Roman"/>
                <a:cs typeface="Times New Roman"/>
                <a:sym typeface="Times New Roman"/>
              </a:rPr>
            </a:br>
            <a:endParaRPr b="1"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2500">
              <a:solidFill>
                <a:schemeClr val="dk1"/>
              </a:solidFill>
              <a:latin typeface="Cambria"/>
              <a:ea typeface="Cambria"/>
              <a:cs typeface="Cambria"/>
              <a:sym typeface="Cambria"/>
            </a:endParaRPr>
          </a:p>
        </p:txBody>
      </p:sp>
      <p:sp>
        <p:nvSpPr>
          <p:cNvPr id="359" name="Google Shape;359;p42"/>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pic>
        <p:nvPicPr>
          <p:cNvPr id="360" name="Google Shape;360;p42"/>
          <p:cNvPicPr preferRelativeResize="0"/>
          <p:nvPr/>
        </p:nvPicPr>
        <p:blipFill rotWithShape="1">
          <a:blip r:embed="rId3">
            <a:alphaModFix/>
          </a:blip>
          <a:srcRect b="0" l="0" r="0" t="0"/>
          <a:stretch/>
        </p:blipFill>
        <p:spPr>
          <a:xfrm>
            <a:off x="2091540" y="846622"/>
            <a:ext cx="4521296" cy="3389317"/>
          </a:xfrm>
          <a:prstGeom prst="rect">
            <a:avLst/>
          </a:prstGeom>
          <a:noFill/>
          <a:ln>
            <a:noFill/>
          </a:ln>
        </p:spPr>
      </p:pic>
      <p:sp>
        <p:nvSpPr>
          <p:cNvPr id="361" name="Google Shape;361;p42"/>
          <p:cNvSpPr/>
          <p:nvPr/>
        </p:nvSpPr>
        <p:spPr>
          <a:xfrm>
            <a:off x="1804791" y="729259"/>
            <a:ext cx="695389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393B3C"/>
                </a:solidFill>
                <a:latin typeface="Cambria"/>
                <a:ea typeface="Cambria"/>
                <a:cs typeface="Cambria"/>
                <a:sym typeface="Cambria"/>
              </a:rPr>
              <a:t>Predator-Prey Interactions on Isle Royale</a:t>
            </a:r>
            <a:endParaRPr i="0" sz="2400">
              <a:solidFill>
                <a:srgbClr val="393B3C"/>
              </a:solidFill>
              <a:latin typeface="Cambria"/>
              <a:ea typeface="Cambria"/>
              <a:cs typeface="Cambria"/>
              <a:sym typeface="Cambria"/>
            </a:endParaRPr>
          </a:p>
        </p:txBody>
      </p:sp>
      <p:pic>
        <p:nvPicPr>
          <p:cNvPr descr="A drawing of a person&#10;&#10;Description automatically generated" id="362" name="Google Shape;362;p42"/>
          <p:cNvPicPr preferRelativeResize="0"/>
          <p:nvPr/>
        </p:nvPicPr>
        <p:blipFill rotWithShape="1">
          <a:blip r:embed="rId4">
            <a:alphaModFix/>
          </a:blip>
          <a:srcRect b="0" l="0" r="0" t="0"/>
          <a:stretch/>
        </p:blipFill>
        <p:spPr>
          <a:xfrm>
            <a:off x="8162597" y="399784"/>
            <a:ext cx="596089" cy="56030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70" name="Google Shape;370;p43"/>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Factors that Limit Population Growth</a:t>
            </a:r>
            <a:endParaRPr/>
          </a:p>
        </p:txBody>
      </p:sp>
      <p:sp>
        <p:nvSpPr>
          <p:cNvPr id="371" name="Google Shape;371;p43"/>
          <p:cNvSpPr/>
          <p:nvPr/>
        </p:nvSpPr>
        <p:spPr>
          <a:xfrm>
            <a:off x="457200" y="3820417"/>
            <a:ext cx="8375701"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cap="none">
                <a:solidFill>
                  <a:schemeClr val="dk1"/>
                </a:solidFill>
                <a:latin typeface="Cambria"/>
                <a:ea typeface="Cambria"/>
                <a:cs typeface="Cambria"/>
                <a:sym typeface="Cambria"/>
              </a:rPr>
              <a:t>ANALYZE</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In 2016, the wolf population on Isle Royale declined to only two individuals. </a:t>
            </a:r>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How will the lack of wolves affect the moose population?</a:t>
            </a:r>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 </a:t>
            </a:r>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Will the moose population grow exponentially? Explain your answers</a:t>
            </a:r>
            <a:endParaRPr b="1" sz="2400">
              <a:solidFill>
                <a:schemeClr val="dk1"/>
              </a:solidFill>
              <a:latin typeface="Cambria"/>
              <a:ea typeface="Cambria"/>
              <a:cs typeface="Cambria"/>
              <a:sym typeface="Cambria"/>
            </a:endParaRPr>
          </a:p>
        </p:txBody>
      </p:sp>
      <p:sp>
        <p:nvSpPr>
          <p:cNvPr id="372" name="Google Shape;372;p43"/>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pic>
        <p:nvPicPr>
          <p:cNvPr id="373" name="Google Shape;373;p43"/>
          <p:cNvPicPr preferRelativeResize="0"/>
          <p:nvPr/>
        </p:nvPicPr>
        <p:blipFill rotWithShape="1">
          <a:blip r:embed="rId3">
            <a:alphaModFix/>
          </a:blip>
          <a:srcRect b="0" l="0" r="0" t="0"/>
          <a:stretch/>
        </p:blipFill>
        <p:spPr>
          <a:xfrm>
            <a:off x="2091540" y="846623"/>
            <a:ext cx="4521296" cy="3090110"/>
          </a:xfrm>
          <a:prstGeom prst="rect">
            <a:avLst/>
          </a:prstGeom>
          <a:noFill/>
          <a:ln>
            <a:noFill/>
          </a:ln>
        </p:spPr>
      </p:pic>
      <p:sp>
        <p:nvSpPr>
          <p:cNvPr id="374" name="Google Shape;374;p43"/>
          <p:cNvSpPr/>
          <p:nvPr/>
        </p:nvSpPr>
        <p:spPr>
          <a:xfrm>
            <a:off x="1804791" y="729259"/>
            <a:ext cx="695389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393B3C"/>
                </a:solidFill>
                <a:latin typeface="Cambria"/>
                <a:ea typeface="Cambria"/>
                <a:cs typeface="Cambria"/>
                <a:sym typeface="Cambria"/>
              </a:rPr>
              <a:t>Predator-Prey Interactions on Isle Royale</a:t>
            </a:r>
            <a:endParaRPr i="0" sz="2400">
              <a:solidFill>
                <a:srgbClr val="393B3C"/>
              </a:solidFill>
              <a:latin typeface="Cambria"/>
              <a:ea typeface="Cambria"/>
              <a:cs typeface="Cambria"/>
              <a:sym typeface="Cambria"/>
            </a:endParaRPr>
          </a:p>
        </p:txBody>
      </p:sp>
      <p:pic>
        <p:nvPicPr>
          <p:cNvPr descr="A drawing of a person&#10;&#10;Description automatically generated" id="375" name="Google Shape;375;p43"/>
          <p:cNvPicPr preferRelativeResize="0"/>
          <p:nvPr/>
        </p:nvPicPr>
        <p:blipFill rotWithShape="1">
          <a:blip r:embed="rId4">
            <a:alphaModFix/>
          </a:blip>
          <a:srcRect b="0" l="0" r="0" t="0"/>
          <a:stretch/>
        </p:blipFill>
        <p:spPr>
          <a:xfrm>
            <a:off x="8162597" y="399784"/>
            <a:ext cx="596089" cy="56030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83" name="Google Shape;383;p44"/>
          <p:cNvSpPr txBox="1"/>
          <p:nvPr/>
        </p:nvSpPr>
        <p:spPr>
          <a:xfrm>
            <a:off x="382601" y="221031"/>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 Factors that Limit Population Growth</a:t>
            </a:r>
            <a:endParaRPr/>
          </a:p>
        </p:txBody>
      </p:sp>
      <p:sp>
        <p:nvSpPr>
          <p:cNvPr id="384" name="Google Shape;384;p44"/>
          <p:cNvSpPr/>
          <p:nvPr/>
        </p:nvSpPr>
        <p:spPr>
          <a:xfrm>
            <a:off x="4186686" y="1384852"/>
            <a:ext cx="4572000"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u="sng">
                <a:solidFill>
                  <a:schemeClr val="dk2"/>
                </a:solidFill>
                <a:latin typeface="Cambria"/>
                <a:ea typeface="Cambria"/>
                <a:cs typeface="Cambria"/>
                <a:sym typeface="Cambria"/>
                <a:hlinkClick r:id="rId3">
                  <a:extLst>
                    <a:ext uri="{A12FA001-AC4F-418D-AE19-62706E023703}">
                      <ahyp:hlinkClr val="tx"/>
                    </a:ext>
                  </a:extLst>
                </a:hlinkClick>
              </a:rPr>
              <a:t>Density–independent limiting factors</a:t>
            </a:r>
            <a:r>
              <a:rPr lang="en-US" sz="2400">
                <a:solidFill>
                  <a:schemeClr val="dk1"/>
                </a:solidFill>
                <a:latin typeface="Cambria"/>
                <a:ea typeface="Cambria"/>
                <a:cs typeface="Cambria"/>
                <a:sym typeface="Cambria"/>
              </a:rPr>
              <a:t> are factors that can impact a population regardless of its density.</a:t>
            </a:r>
            <a:endParaRPr b="1" sz="2500">
              <a:solidFill>
                <a:schemeClr val="dk1"/>
              </a:solidFill>
              <a:latin typeface="Cambria"/>
              <a:ea typeface="Cambria"/>
              <a:cs typeface="Cambria"/>
              <a:sym typeface="Cambria"/>
            </a:endParaRPr>
          </a:p>
        </p:txBody>
      </p:sp>
      <p:sp>
        <p:nvSpPr>
          <p:cNvPr id="385" name="Google Shape;385;p44"/>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sp>
        <p:nvSpPr>
          <p:cNvPr id="386" name="Google Shape;386;p44"/>
          <p:cNvSpPr txBox="1"/>
          <p:nvPr/>
        </p:nvSpPr>
        <p:spPr>
          <a:xfrm>
            <a:off x="382601" y="3844578"/>
            <a:ext cx="8173757" cy="267765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100"/>
              <a:buFont typeface="Arial"/>
              <a:buChar char="•"/>
            </a:pPr>
            <a:r>
              <a:rPr b="1" lang="en-US" sz="2100">
                <a:solidFill>
                  <a:schemeClr val="dk1"/>
                </a:solidFill>
                <a:latin typeface="Cambria"/>
                <a:ea typeface="Cambria"/>
                <a:cs typeface="Cambria"/>
                <a:sym typeface="Cambria"/>
              </a:rPr>
              <a:t>Weather: </a:t>
            </a:r>
            <a:r>
              <a:rPr lang="en-US" sz="2100">
                <a:solidFill>
                  <a:schemeClr val="dk1"/>
                </a:solidFill>
                <a:latin typeface="Cambria"/>
                <a:ea typeface="Cambria"/>
                <a:cs typeface="Cambria"/>
                <a:sym typeface="Cambria"/>
              </a:rPr>
              <a:t>Any weather-related event such as a drought, flood, frost, or severe storm  </a:t>
            </a:r>
            <a:endParaRPr/>
          </a:p>
          <a:p>
            <a:pPr indent="-209550" lvl="0" marL="342900" marR="0" rtl="0" algn="l">
              <a:spcBef>
                <a:spcPts val="0"/>
              </a:spcBef>
              <a:spcAft>
                <a:spcPts val="0"/>
              </a:spcAft>
              <a:buClr>
                <a:schemeClr val="dk1"/>
              </a:buClr>
              <a:buSzPts val="2100"/>
              <a:buFont typeface="Arial"/>
              <a:buNone/>
            </a:pPr>
            <a:r>
              <a:t/>
            </a:r>
            <a:endParaRPr sz="21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100"/>
              <a:buFont typeface="Arial"/>
              <a:buChar char="•"/>
            </a:pPr>
            <a:r>
              <a:rPr b="1" lang="en-US" sz="2100">
                <a:solidFill>
                  <a:schemeClr val="dk1"/>
                </a:solidFill>
                <a:latin typeface="Cambria"/>
                <a:ea typeface="Cambria"/>
                <a:cs typeface="Cambria"/>
                <a:sym typeface="Cambria"/>
              </a:rPr>
              <a:t>Natural Disasters: </a:t>
            </a:r>
            <a:r>
              <a:rPr lang="en-US" sz="2100">
                <a:solidFill>
                  <a:schemeClr val="dk1"/>
                </a:solidFill>
                <a:latin typeface="Cambria"/>
                <a:ea typeface="Cambria"/>
                <a:cs typeface="Cambria"/>
                <a:sym typeface="Cambria"/>
              </a:rPr>
              <a:t>Volcanic eruptions, earthquakes, tsunamis, and fires</a:t>
            </a:r>
            <a:endParaRPr/>
          </a:p>
          <a:p>
            <a:pPr indent="-209550" lvl="0" marL="342900" marR="0" rtl="0" algn="l">
              <a:spcBef>
                <a:spcPts val="0"/>
              </a:spcBef>
              <a:spcAft>
                <a:spcPts val="0"/>
              </a:spcAft>
              <a:buClr>
                <a:schemeClr val="dk1"/>
              </a:buClr>
              <a:buSzPts val="2100"/>
              <a:buFont typeface="Arial"/>
              <a:buNone/>
            </a:pPr>
            <a:r>
              <a:t/>
            </a:r>
            <a:endParaRPr b="1" sz="21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100"/>
              <a:buFont typeface="Arial"/>
              <a:buChar char="•"/>
            </a:pPr>
            <a:r>
              <a:rPr b="1" lang="en-US" sz="2100">
                <a:solidFill>
                  <a:schemeClr val="dk1"/>
                </a:solidFill>
                <a:latin typeface="Cambria"/>
                <a:ea typeface="Cambria"/>
                <a:cs typeface="Cambria"/>
                <a:sym typeface="Cambria"/>
              </a:rPr>
              <a:t>Human Activities: </a:t>
            </a:r>
            <a:r>
              <a:rPr lang="en-US" sz="2100">
                <a:solidFill>
                  <a:schemeClr val="dk1"/>
                </a:solidFill>
                <a:latin typeface="Cambria"/>
                <a:ea typeface="Cambria"/>
                <a:cs typeface="Cambria"/>
                <a:sym typeface="Cambria"/>
              </a:rPr>
              <a:t>forest clearing, draining of wetlands for land development, and habitat fragmentation by roads and fences.</a:t>
            </a:r>
            <a:endParaRPr b="1" sz="2100">
              <a:solidFill>
                <a:schemeClr val="dk1"/>
              </a:solidFill>
              <a:latin typeface="Cambria"/>
              <a:ea typeface="Cambria"/>
              <a:cs typeface="Cambria"/>
              <a:sym typeface="Cambria"/>
            </a:endParaRPr>
          </a:p>
        </p:txBody>
      </p:sp>
      <p:pic>
        <p:nvPicPr>
          <p:cNvPr id="387" name="Google Shape;387;p44"/>
          <p:cNvPicPr preferRelativeResize="0"/>
          <p:nvPr/>
        </p:nvPicPr>
        <p:blipFill rotWithShape="1">
          <a:blip r:embed="rId4">
            <a:alphaModFix/>
          </a:blip>
          <a:srcRect b="0" l="0" r="0" t="0"/>
          <a:stretch/>
        </p:blipFill>
        <p:spPr>
          <a:xfrm>
            <a:off x="457200" y="960092"/>
            <a:ext cx="3600583" cy="269911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95" name="Google Shape;395;p45"/>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F2A900"/>
              </a:buClr>
              <a:buSzPts val="2800"/>
              <a:buFont typeface="Cambria"/>
              <a:buNone/>
            </a:pPr>
            <a:r>
              <a:rPr b="1" lang="en-US" sz="2800">
                <a:solidFill>
                  <a:srgbClr val="F2A900"/>
                </a:solidFill>
                <a:latin typeface="Cambria"/>
                <a:ea typeface="Cambria"/>
                <a:cs typeface="Cambria"/>
                <a:sym typeface="Cambria"/>
              </a:rPr>
              <a:t>Factors that Limit Population Growth</a:t>
            </a:r>
            <a:br>
              <a:rPr b="1" lang="en-US" sz="2800">
                <a:solidFill>
                  <a:srgbClr val="F2A900"/>
                </a:solidFill>
                <a:latin typeface="Cambria"/>
                <a:ea typeface="Cambria"/>
                <a:cs typeface="Cambria"/>
                <a:sym typeface="Cambria"/>
              </a:rPr>
            </a:br>
            <a:r>
              <a:rPr b="1" lang="en-US" sz="2800">
                <a:solidFill>
                  <a:srgbClr val="F2A900"/>
                </a:solidFill>
                <a:latin typeface="Cambria"/>
                <a:ea typeface="Cambria"/>
                <a:cs typeface="Cambria"/>
                <a:sym typeface="Cambria"/>
              </a:rPr>
              <a:t> </a:t>
            </a:r>
            <a:endParaRPr/>
          </a:p>
        </p:txBody>
      </p:sp>
      <p:sp>
        <p:nvSpPr>
          <p:cNvPr id="396" name="Google Shape;396;p45"/>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sp>
        <p:nvSpPr>
          <p:cNvPr id="397" name="Google Shape;397;p45"/>
          <p:cNvSpPr txBox="1"/>
          <p:nvPr/>
        </p:nvSpPr>
        <p:spPr>
          <a:xfrm>
            <a:off x="311099" y="982176"/>
            <a:ext cx="8077200" cy="4893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GATHER EVIDENCE</a:t>
            </a:r>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When wolves were reintroduced into Yellowstone National Park, scientists noticed that the populations of elk and coyotes decreased. They also noticed that populations of beaver and willow trees increased. </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800">
                <a:solidFill>
                  <a:schemeClr val="dk1"/>
                </a:solidFill>
                <a:latin typeface="Cambria"/>
                <a:ea typeface="Cambria"/>
                <a:cs typeface="Cambria"/>
                <a:sym typeface="Cambria"/>
              </a:rPr>
              <a:t>Describe the factors that might have led to these changes in the different populations.</a:t>
            </a:r>
            <a:endParaRPr/>
          </a:p>
          <a:p>
            <a:pPr indent="-165100" lvl="0" marL="342900" marR="0" rtl="0" algn="l">
              <a:spcBef>
                <a:spcPts val="0"/>
              </a:spcBef>
              <a:spcAft>
                <a:spcPts val="0"/>
              </a:spcAft>
              <a:buClr>
                <a:schemeClr val="dk1"/>
              </a:buClr>
              <a:buSzPts val="2800"/>
              <a:buFont typeface="Arial"/>
              <a:buNone/>
            </a:pPr>
            <a:r>
              <a:t/>
            </a:r>
            <a:endParaRPr b="1" sz="28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800">
                <a:solidFill>
                  <a:schemeClr val="dk1"/>
                </a:solidFill>
                <a:latin typeface="Cambria"/>
                <a:ea typeface="Cambria"/>
                <a:cs typeface="Cambria"/>
                <a:sym typeface="Cambria"/>
              </a:rPr>
              <a:t>Explain how these factors would affect the carrying capacity of the environment for each species.</a:t>
            </a:r>
            <a:endParaRPr/>
          </a:p>
        </p:txBody>
      </p:sp>
      <p:pic>
        <p:nvPicPr>
          <p:cNvPr descr="A drawing of a person&#10;&#10;Description automatically generated" id="398" name="Google Shape;398;p45"/>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06" name="Google Shape;406;p46"/>
          <p:cNvSpPr txBox="1"/>
          <p:nvPr/>
        </p:nvSpPr>
        <p:spPr>
          <a:xfrm>
            <a:off x="311099" y="218582"/>
            <a:ext cx="8561967" cy="62804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Clr>
                <a:srgbClr val="7030A0"/>
              </a:buClr>
              <a:buSzPts val="2800"/>
              <a:buFont typeface="Cambria"/>
              <a:buNone/>
            </a:pPr>
            <a:r>
              <a:rPr b="1" lang="en-US" sz="2800">
                <a:solidFill>
                  <a:srgbClr val="7030A0"/>
                </a:solidFill>
                <a:latin typeface="Cambria"/>
                <a:ea typeface="Cambria"/>
                <a:cs typeface="Cambria"/>
                <a:sym typeface="Cambria"/>
              </a:rPr>
              <a:t>Continue Your Exploration</a:t>
            </a:r>
            <a:endParaRPr/>
          </a:p>
        </p:txBody>
      </p:sp>
      <p:sp>
        <p:nvSpPr>
          <p:cNvPr id="407" name="Google Shape;407;p46"/>
          <p:cNvSpPr/>
          <p:nvPr/>
        </p:nvSpPr>
        <p:spPr>
          <a:xfrm>
            <a:off x="2286000" y="3013502"/>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2400">
                <a:solidFill>
                  <a:schemeClr val="dk1"/>
                </a:solidFill>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408" name="Google Shape;408;p46"/>
          <p:cNvSpPr/>
          <p:nvPr/>
        </p:nvSpPr>
        <p:spPr>
          <a:xfrm>
            <a:off x="311099" y="957646"/>
            <a:ext cx="8375701" cy="364715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mbria"/>
                <a:ea typeface="Cambria"/>
                <a:cs typeface="Cambria"/>
                <a:sym typeface="Cambria"/>
              </a:rPr>
              <a:t>Choose one of the paths below to continue your exploration:</a:t>
            </a:r>
            <a:endParaRPr/>
          </a:p>
          <a:p>
            <a:pPr indent="0" lvl="0" marL="0" marR="0" rtl="0" algn="l">
              <a:spcBef>
                <a:spcPts val="0"/>
              </a:spcBef>
              <a:spcAft>
                <a:spcPts val="0"/>
              </a:spcAft>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Career: Biogeographer</a:t>
            </a:r>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Population Density and Carrying Capacity</a:t>
            </a:r>
            <a:endParaRPr/>
          </a:p>
          <a:p>
            <a:pPr indent="-184150" lvl="0" marL="342900" marR="0" rtl="0" algn="l">
              <a:spcBef>
                <a:spcPts val="0"/>
              </a:spcBef>
              <a:spcAft>
                <a:spcPts val="0"/>
              </a:spcAft>
              <a:buClr>
                <a:schemeClr val="dk1"/>
              </a:buClr>
              <a:buSzPts val="2500"/>
              <a:buFont typeface="Arial"/>
              <a:buNone/>
            </a:pPr>
            <a:r>
              <a:t/>
            </a:r>
            <a:endParaRPr b="1"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b="1" lang="en-US" sz="2500">
                <a:solidFill>
                  <a:schemeClr val="dk1"/>
                </a:solidFill>
                <a:latin typeface="Cambria"/>
                <a:ea typeface="Cambria"/>
                <a:cs typeface="Cambria"/>
                <a:sym typeface="Cambria"/>
              </a:rPr>
              <a:t>Controlling the Exponential Growth of Nonnative Species</a:t>
            </a:r>
            <a:endParaRPr/>
          </a:p>
        </p:txBody>
      </p:sp>
      <p:sp>
        <p:nvSpPr>
          <p:cNvPr id="409" name="Google Shape;409;p46"/>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7"/>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Can You Explain It?</a:t>
            </a:r>
            <a:endParaRPr/>
          </a:p>
        </p:txBody>
      </p:sp>
      <p:sp>
        <p:nvSpPr>
          <p:cNvPr id="417" name="Google Shape;417;p4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18" name="Google Shape;418;p47"/>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sp>
        <p:nvSpPr>
          <p:cNvPr id="419" name="Google Shape;419;p47"/>
          <p:cNvSpPr/>
          <p:nvPr/>
        </p:nvSpPr>
        <p:spPr>
          <a:xfrm>
            <a:off x="311100" y="3680246"/>
            <a:ext cx="8295095"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Write a short explanatory text that cites specific evidence from this lesson about population dynamics to support your answer.</a:t>
            </a:r>
            <a:endParaRPr b="1" sz="2300">
              <a:solidFill>
                <a:schemeClr val="dk1"/>
              </a:solidFill>
              <a:latin typeface="Cambria"/>
              <a:ea typeface="Cambria"/>
              <a:cs typeface="Cambria"/>
              <a:sym typeface="Cambria"/>
            </a:endParaRPr>
          </a:p>
        </p:txBody>
      </p:sp>
      <p:sp>
        <p:nvSpPr>
          <p:cNvPr id="420" name="Google Shape;420;p47"/>
          <p:cNvSpPr/>
          <p:nvPr/>
        </p:nvSpPr>
        <p:spPr>
          <a:xfrm>
            <a:off x="311100" y="1077803"/>
            <a:ext cx="8521800"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mbria"/>
                <a:ea typeface="Cambria"/>
                <a:cs typeface="Cambria"/>
                <a:sym typeface="Cambria"/>
              </a:rPr>
              <a:t>Refer to the notes in your Evidence Notebook to help you explain how the reintroduction of wolves into the Greater Yellowstone Ecosystem might have caused both direct and indirect changes in the populations of so many other species within their ecosystem. Consider the following questions when developing your explanation:</a:t>
            </a:r>
            <a:endParaRPr/>
          </a:p>
        </p:txBody>
      </p:sp>
      <p:pic>
        <p:nvPicPr>
          <p:cNvPr descr="A drawing of a person&#10;&#10;Description automatically generated" id="421" name="Google Shape;421;p47"/>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8"/>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Image Credits</a:t>
            </a:r>
            <a:endParaRPr/>
          </a:p>
        </p:txBody>
      </p:sp>
      <p:sp>
        <p:nvSpPr>
          <p:cNvPr id="427" name="Google Shape;427;p48"/>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chemeClr val="dk1"/>
              </a:buClr>
              <a:buSzPts val="2400"/>
              <a:buNone/>
            </a:pPr>
            <a:r>
              <a:rPr b="1" lang="en-US"/>
              <a:t>Unit 4 Lesson 1</a:t>
            </a:r>
            <a:endParaRPr/>
          </a:p>
          <a:p>
            <a:pPr indent="0" lvl="0" marL="0" rtl="0" algn="l">
              <a:spcBef>
                <a:spcPts val="0"/>
              </a:spcBef>
              <a:spcAft>
                <a:spcPts val="0"/>
              </a:spcAft>
              <a:buClr>
                <a:schemeClr val="dk1"/>
              </a:buClr>
              <a:buSzPts val="2400"/>
              <a:buNone/>
            </a:pPr>
            <a:r>
              <a:t/>
            </a:r>
            <a:endParaRPr b="1"/>
          </a:p>
          <a:p>
            <a:pPr indent="0" lvl="0" marL="0" rtl="0" algn="l">
              <a:spcBef>
                <a:spcPts val="0"/>
              </a:spcBef>
              <a:spcAft>
                <a:spcPts val="0"/>
              </a:spcAft>
              <a:buClr>
                <a:schemeClr val="dk1"/>
              </a:buClr>
              <a:buSzPts val="2400"/>
              <a:buNone/>
            </a:pPr>
            <a:r>
              <a:rPr i="1" lang="en-US"/>
              <a:t>gray wolf</a:t>
            </a:r>
            <a:r>
              <a:rPr lang="en-US"/>
              <a:t> ©SBTheGreenMan/iStock/Getty Images Plus; </a:t>
            </a:r>
            <a:r>
              <a:rPr i="1" lang="en-US"/>
              <a:t>busy crosswalk</a:t>
            </a:r>
            <a:r>
              <a:rPr lang="en-US"/>
              <a:t> ©Robert Harding/Wendy Connett/Getty Images; </a:t>
            </a:r>
            <a:r>
              <a:rPr i="1" lang="en-US"/>
              <a:t>herd of deer</a:t>
            </a:r>
            <a:r>
              <a:rPr lang="en-US"/>
              <a:t> ©Tim Graham/Alamy; </a:t>
            </a:r>
            <a:r>
              <a:rPr i="1" lang="en-US"/>
              <a:t>school of fish</a:t>
            </a:r>
            <a:r>
              <a:rPr lang="en-US"/>
              <a:t> ©Rich Carey/Shutterstock; </a:t>
            </a:r>
            <a:r>
              <a:rPr i="1" lang="en-US"/>
              <a:t>gannet colony</a:t>
            </a:r>
            <a:r>
              <a:rPr lang="en-US"/>
              <a:t> ©Moment/Stoneography/Getty Images; </a:t>
            </a:r>
            <a:r>
              <a:rPr i="1" lang="en-US"/>
              <a:t>sloth</a:t>
            </a:r>
            <a:r>
              <a:rPr lang="en-US"/>
              <a:t> ©Vilainecrevette/Shutterstock; </a:t>
            </a:r>
            <a:r>
              <a:rPr i="1" lang="en-US"/>
              <a:t>group of elephants</a:t>
            </a:r>
            <a:r>
              <a:rPr lang="en-US"/>
              <a:t> ©Michael Potter11/Shutterstock; </a:t>
            </a:r>
            <a:r>
              <a:rPr i="1" lang="en-US"/>
              <a:t>wolves stalking moose</a:t>
            </a:r>
            <a:r>
              <a:rPr lang="en-US"/>
              <a:t> ©Rolf O. Peterson; </a:t>
            </a:r>
            <a:r>
              <a:rPr i="1" lang="en-US"/>
              <a:t>quadrat sampling</a:t>
            </a:r>
            <a:r>
              <a:rPr lang="en-US"/>
              <a:t> ©</a:t>
            </a:r>
            <a:r>
              <a:rPr i="1" lang="en-US"/>
              <a:t>HMH</a:t>
            </a:r>
            <a:endParaRPr/>
          </a:p>
          <a:p>
            <a:pPr indent="0" lvl="0" marL="0" rtl="0" algn="l">
              <a:spcBef>
                <a:spcPts val="0"/>
              </a:spcBef>
              <a:spcAft>
                <a:spcPts val="0"/>
              </a:spcAft>
              <a:buClr>
                <a:schemeClr val="dk1"/>
              </a:buClr>
              <a:buSzPts val="2400"/>
              <a:buNone/>
            </a:pPr>
            <a:r>
              <a:t/>
            </a:r>
            <a:endParaRPr b="1"/>
          </a:p>
          <a:p>
            <a:pPr indent="0" lvl="0" marL="0" rtl="0" algn="l">
              <a:spcBef>
                <a:spcPts val="0"/>
              </a:spcBef>
              <a:spcAft>
                <a:spcPts val="0"/>
              </a:spcAft>
              <a:buClr>
                <a:schemeClr val="dk1"/>
              </a:buClr>
              <a:buSzPts val="2400"/>
              <a:buNone/>
            </a:pPr>
            <a:r>
              <a:t/>
            </a:r>
            <a:endParaRPr b="1" i="1"/>
          </a:p>
        </p:txBody>
      </p:sp>
      <p:sp>
        <p:nvSpPr>
          <p:cNvPr id="428" name="Google Shape;428;p4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27142" y="407781"/>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 Population Density and Dispersion</a:t>
            </a:r>
            <a:endParaRPr/>
          </a:p>
        </p:txBody>
      </p:sp>
      <p:sp>
        <p:nvSpPr>
          <p:cNvPr id="136" name="Google Shape;136;p2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7" name="Google Shape;137;p23"/>
          <p:cNvSpPr/>
          <p:nvPr/>
        </p:nvSpPr>
        <p:spPr>
          <a:xfrm>
            <a:off x="5858121" y="1222571"/>
            <a:ext cx="2879885" cy="393954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chemeClr val="dk1"/>
                </a:solidFill>
                <a:latin typeface="Cambria"/>
                <a:ea typeface="Cambria"/>
                <a:cs typeface="Cambria"/>
                <a:sym typeface="Cambria"/>
              </a:rPr>
              <a:t>COLLABORATE</a:t>
            </a:r>
            <a:endParaRPr/>
          </a:p>
          <a:p>
            <a:pPr indent="0" lvl="0" marL="0" marR="0" rtl="0" algn="l">
              <a:spcBef>
                <a:spcPts val="0"/>
              </a:spcBef>
              <a:spcAft>
                <a:spcPts val="0"/>
              </a:spcAft>
              <a:buNone/>
            </a:pPr>
            <a:r>
              <a:rPr b="1" lang="en-US" sz="2500">
                <a:solidFill>
                  <a:schemeClr val="dk1"/>
                </a:solidFill>
                <a:latin typeface="Cambria"/>
                <a:ea typeface="Cambria"/>
                <a:cs typeface="Cambria"/>
                <a:sym typeface="Cambria"/>
              </a:rPr>
              <a:t>With a partner, discuss whether the area where you live has a dense or dispersed population. Explain your reasoning.</a:t>
            </a:r>
            <a:endParaRPr/>
          </a:p>
        </p:txBody>
      </p:sp>
      <p:sp>
        <p:nvSpPr>
          <p:cNvPr id="138" name="Google Shape;138;p23"/>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pic>
        <p:nvPicPr>
          <p:cNvPr id="139" name="Google Shape;139;p23"/>
          <p:cNvPicPr preferRelativeResize="0"/>
          <p:nvPr/>
        </p:nvPicPr>
        <p:blipFill rotWithShape="1">
          <a:blip r:embed="rId3">
            <a:alphaModFix/>
          </a:blip>
          <a:srcRect b="0" l="0" r="0" t="0"/>
          <a:stretch/>
        </p:blipFill>
        <p:spPr>
          <a:xfrm>
            <a:off x="327142" y="1214022"/>
            <a:ext cx="5382516" cy="4321150"/>
          </a:xfrm>
          <a:prstGeom prst="rect">
            <a:avLst/>
          </a:prstGeom>
          <a:noFill/>
          <a:ln>
            <a:noFill/>
          </a:ln>
        </p:spPr>
      </p:pic>
      <p:sp>
        <p:nvSpPr>
          <p:cNvPr id="140" name="Google Shape;140;p23"/>
          <p:cNvSpPr/>
          <p:nvPr/>
        </p:nvSpPr>
        <p:spPr>
          <a:xfrm>
            <a:off x="429491" y="5713373"/>
            <a:ext cx="508220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55595B"/>
                </a:solidFill>
                <a:latin typeface="Cambria"/>
                <a:ea typeface="Cambria"/>
                <a:cs typeface="Cambria"/>
                <a:sym typeface="Cambria"/>
              </a:rPr>
              <a:t>Cities have dense human populations.</a:t>
            </a:r>
            <a:endParaRPr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27142" y="407781"/>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 Population Density and Dispersion</a:t>
            </a:r>
            <a:endParaRPr/>
          </a:p>
        </p:txBody>
      </p:sp>
      <p:sp>
        <p:nvSpPr>
          <p:cNvPr id="148" name="Google Shape;148;p2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9" name="Google Shape;149;p24"/>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pic>
        <p:nvPicPr>
          <p:cNvPr id="150" name="Google Shape;150;p24"/>
          <p:cNvPicPr preferRelativeResize="0"/>
          <p:nvPr/>
        </p:nvPicPr>
        <p:blipFill rotWithShape="1">
          <a:blip r:embed="rId3">
            <a:alphaModFix/>
          </a:blip>
          <a:srcRect b="0" l="0" r="0" t="0"/>
          <a:stretch/>
        </p:blipFill>
        <p:spPr>
          <a:xfrm>
            <a:off x="-65030" y="1351467"/>
            <a:ext cx="9013942" cy="2008199"/>
          </a:xfrm>
          <a:prstGeom prst="rect">
            <a:avLst/>
          </a:prstGeom>
          <a:noFill/>
          <a:ln>
            <a:noFill/>
          </a:ln>
        </p:spPr>
      </p:pic>
      <p:sp>
        <p:nvSpPr>
          <p:cNvPr id="151" name="Google Shape;151;p24"/>
          <p:cNvSpPr/>
          <p:nvPr/>
        </p:nvSpPr>
        <p:spPr>
          <a:xfrm>
            <a:off x="887046" y="4194687"/>
            <a:ext cx="7109791" cy="18158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4C4E50"/>
                </a:solidFill>
                <a:latin typeface="Cambria"/>
                <a:ea typeface="Cambria"/>
                <a:cs typeface="Cambria"/>
                <a:sym typeface="Cambria"/>
              </a:rPr>
              <a:t>A scientist counted 200 individual deer in an area of 10 square kilometers. </a:t>
            </a:r>
            <a:endParaRPr/>
          </a:p>
          <a:p>
            <a:pPr indent="0" lvl="0" marL="0" marR="0" rtl="0" algn="l">
              <a:spcBef>
                <a:spcPts val="0"/>
              </a:spcBef>
              <a:spcAft>
                <a:spcPts val="0"/>
              </a:spcAft>
              <a:buNone/>
            </a:pPr>
            <a:r>
              <a:t/>
            </a:r>
            <a:endParaRPr b="1" sz="2800">
              <a:solidFill>
                <a:srgbClr val="4C4E50"/>
              </a:solidFill>
              <a:latin typeface="Cambria"/>
              <a:ea typeface="Cambria"/>
              <a:cs typeface="Cambria"/>
              <a:sym typeface="Cambria"/>
            </a:endParaRPr>
          </a:p>
          <a:p>
            <a:pPr indent="0" lvl="0" marL="0" marR="0" rtl="0" algn="l">
              <a:spcBef>
                <a:spcPts val="0"/>
              </a:spcBef>
              <a:spcAft>
                <a:spcPts val="0"/>
              </a:spcAft>
              <a:buNone/>
            </a:pPr>
            <a:r>
              <a:rPr b="1" lang="en-US" sz="2800">
                <a:solidFill>
                  <a:srgbClr val="4C4E50"/>
                </a:solidFill>
                <a:latin typeface="Cambria"/>
                <a:ea typeface="Cambria"/>
                <a:cs typeface="Cambria"/>
                <a:sym typeface="Cambria"/>
              </a:rPr>
              <a:t>What is the population density?</a:t>
            </a:r>
            <a:endParaRPr b="1" sz="2800">
              <a:solidFill>
                <a:schemeClr val="dk1"/>
              </a:solidFill>
              <a:latin typeface="Cambria"/>
              <a:ea typeface="Cambria"/>
              <a:cs typeface="Cambria"/>
              <a:sym typeface="Cambria"/>
            </a:endParaRPr>
          </a:p>
        </p:txBody>
      </p:sp>
      <p:cxnSp>
        <p:nvCxnSpPr>
          <p:cNvPr id="152" name="Google Shape;152;p24"/>
          <p:cNvCxnSpPr/>
          <p:nvPr/>
        </p:nvCxnSpPr>
        <p:spPr>
          <a:xfrm>
            <a:off x="471521" y="3537285"/>
            <a:ext cx="8085221" cy="0"/>
          </a:xfrm>
          <a:prstGeom prst="straightConnector1">
            <a:avLst/>
          </a:prstGeom>
          <a:noFill/>
          <a:ln cap="flat" cmpd="sng" w="25400">
            <a:solidFill>
              <a:schemeClr val="dk2"/>
            </a:solidFill>
            <a:prstDash val="solid"/>
            <a:round/>
            <a:headEnd len="sm" w="sm" type="none"/>
            <a:tailEnd len="sm" w="sm" type="none"/>
          </a:ln>
          <a:effectLst>
            <a:outerShdw blurRad="40000" rotWithShape="0" dir="5400000" dist="20000">
              <a:srgbClr val="000000">
                <a:alpha val="37647"/>
              </a:srgbClr>
            </a:outerShdw>
          </a:effectLst>
        </p:spPr>
      </p:cxn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27142" y="407781"/>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 Population Density and Dispersion</a:t>
            </a:r>
            <a:endParaRPr/>
          </a:p>
        </p:txBody>
      </p:sp>
      <p:sp>
        <p:nvSpPr>
          <p:cNvPr id="160" name="Google Shape;160;p2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1" name="Google Shape;161;p25"/>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sp>
        <p:nvSpPr>
          <p:cNvPr id="162" name="Google Shape;162;p25"/>
          <p:cNvSpPr/>
          <p:nvPr/>
        </p:nvSpPr>
        <p:spPr>
          <a:xfrm>
            <a:off x="608368" y="4785179"/>
            <a:ext cx="7927264" cy="19389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2400">
              <a:solidFill>
                <a:srgbClr val="4C4E50"/>
              </a:solidFill>
              <a:latin typeface="Cambria"/>
              <a:ea typeface="Cambria"/>
              <a:cs typeface="Cambria"/>
              <a:sym typeface="Cambria"/>
            </a:endParaRPr>
          </a:p>
          <a:p>
            <a:pPr indent="0" lvl="0" marL="0" marR="0" rtl="0" algn="l">
              <a:spcBef>
                <a:spcPts val="0"/>
              </a:spcBef>
              <a:spcAft>
                <a:spcPts val="0"/>
              </a:spcAft>
              <a:buNone/>
            </a:pPr>
            <a:r>
              <a:rPr b="1" lang="en-US" sz="2400">
                <a:solidFill>
                  <a:srgbClr val="4C4E50"/>
                </a:solidFill>
                <a:latin typeface="Cambria"/>
                <a:ea typeface="Cambria"/>
                <a:cs typeface="Cambria"/>
                <a:sym typeface="Cambria"/>
              </a:rPr>
              <a:t>What might a decrease in the density of a deer population tell scientists about the habitat in the area?</a:t>
            </a:r>
            <a:endParaRPr/>
          </a:p>
          <a:p>
            <a:pPr indent="0" lvl="0" marL="0" marR="0" rtl="0" algn="l">
              <a:spcBef>
                <a:spcPts val="0"/>
              </a:spcBef>
              <a:spcAft>
                <a:spcPts val="0"/>
              </a:spcAft>
              <a:buNone/>
            </a:pPr>
            <a:br>
              <a:rPr lang="en-US" sz="2400">
                <a:solidFill>
                  <a:srgbClr val="4C4E50"/>
                </a:solidFill>
                <a:latin typeface="Arial"/>
                <a:ea typeface="Arial"/>
                <a:cs typeface="Arial"/>
                <a:sym typeface="Arial"/>
              </a:rPr>
            </a:br>
            <a:endParaRPr sz="2400">
              <a:solidFill>
                <a:srgbClr val="4C4E50"/>
              </a:solidFill>
              <a:latin typeface="Arial"/>
              <a:ea typeface="Arial"/>
              <a:cs typeface="Arial"/>
              <a:sym typeface="Arial"/>
            </a:endParaRPr>
          </a:p>
        </p:txBody>
      </p:sp>
      <p:pic>
        <p:nvPicPr>
          <p:cNvPr id="163" name="Google Shape;163;p25"/>
          <p:cNvPicPr preferRelativeResize="0"/>
          <p:nvPr/>
        </p:nvPicPr>
        <p:blipFill rotWithShape="1">
          <a:blip r:embed="rId3">
            <a:alphaModFix/>
          </a:blip>
          <a:srcRect b="0" l="0" r="0" t="0"/>
          <a:stretch/>
        </p:blipFill>
        <p:spPr>
          <a:xfrm>
            <a:off x="738335" y="1325169"/>
            <a:ext cx="4535810" cy="3400197"/>
          </a:xfrm>
          <a:prstGeom prst="rect">
            <a:avLst/>
          </a:prstGeom>
          <a:noFill/>
          <a:ln>
            <a:noFill/>
          </a:ln>
        </p:spPr>
      </p:pic>
      <p:sp>
        <p:nvSpPr>
          <p:cNvPr id="164" name="Google Shape;164;p25"/>
          <p:cNvSpPr/>
          <p:nvPr/>
        </p:nvSpPr>
        <p:spPr>
          <a:xfrm>
            <a:off x="5573846" y="1214381"/>
            <a:ext cx="2982896" cy="31700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00">
                <a:solidFill>
                  <a:srgbClr val="4C4E50"/>
                </a:solidFill>
                <a:latin typeface="Cambria"/>
                <a:ea typeface="Cambria"/>
                <a:cs typeface="Cambria"/>
                <a:sym typeface="Cambria"/>
              </a:rPr>
              <a:t>Ten years later, scientists return to the same area and find that the population density has declined to 5 deer per square kilometer.</a:t>
            </a:r>
            <a:endParaRPr sz="25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327142" y="407781"/>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 Population Density and Dispersion</a:t>
            </a:r>
            <a:endParaRPr/>
          </a:p>
        </p:txBody>
      </p:sp>
      <p:sp>
        <p:nvSpPr>
          <p:cNvPr id="172" name="Google Shape;172;p2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73" name="Google Shape;173;p26"/>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sp>
        <p:nvSpPr>
          <p:cNvPr id="174" name="Google Shape;174;p26"/>
          <p:cNvSpPr/>
          <p:nvPr/>
        </p:nvSpPr>
        <p:spPr>
          <a:xfrm>
            <a:off x="704277" y="5174696"/>
            <a:ext cx="7735445"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mbria"/>
                <a:ea typeface="Cambria"/>
                <a:cs typeface="Cambria"/>
                <a:sym typeface="Cambria"/>
              </a:rPr>
              <a:t>Clumped dispersion occurs when resources are spread unevenly within an ecosystem. Individuals gather into groups where resources are available.</a:t>
            </a:r>
            <a:endParaRPr/>
          </a:p>
        </p:txBody>
      </p:sp>
      <p:pic>
        <p:nvPicPr>
          <p:cNvPr id="175" name="Google Shape;175;p26"/>
          <p:cNvPicPr preferRelativeResize="0"/>
          <p:nvPr/>
        </p:nvPicPr>
        <p:blipFill rotWithShape="1">
          <a:blip r:embed="rId3">
            <a:alphaModFix/>
          </a:blip>
          <a:srcRect b="0" l="0" r="0" t="0"/>
          <a:stretch/>
        </p:blipFill>
        <p:spPr>
          <a:xfrm>
            <a:off x="906741" y="1118812"/>
            <a:ext cx="7070402" cy="397289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327142" y="407781"/>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 Population Density and Dispersion</a:t>
            </a:r>
            <a:endParaRPr/>
          </a:p>
        </p:txBody>
      </p:sp>
      <p:sp>
        <p:nvSpPr>
          <p:cNvPr id="183" name="Google Shape;183;p2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84" name="Google Shape;184;p27"/>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pic>
        <p:nvPicPr>
          <p:cNvPr id="185" name="Google Shape;185;p27"/>
          <p:cNvPicPr preferRelativeResize="0"/>
          <p:nvPr/>
        </p:nvPicPr>
        <p:blipFill rotWithShape="1">
          <a:blip r:embed="rId3">
            <a:alphaModFix/>
          </a:blip>
          <a:srcRect b="0" l="0" r="0" t="0"/>
          <a:stretch/>
        </p:blipFill>
        <p:spPr>
          <a:xfrm>
            <a:off x="914401" y="1142989"/>
            <a:ext cx="6840864" cy="3843914"/>
          </a:xfrm>
          <a:prstGeom prst="rect">
            <a:avLst/>
          </a:prstGeom>
          <a:noFill/>
          <a:ln>
            <a:noFill/>
          </a:ln>
        </p:spPr>
      </p:pic>
      <p:sp>
        <p:nvSpPr>
          <p:cNvPr id="186" name="Google Shape;186;p27"/>
          <p:cNvSpPr/>
          <p:nvPr/>
        </p:nvSpPr>
        <p:spPr>
          <a:xfrm>
            <a:off x="392171" y="5172611"/>
            <a:ext cx="8099542"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393B3C"/>
                </a:solidFill>
                <a:latin typeface="Cambria"/>
                <a:ea typeface="Cambria"/>
                <a:cs typeface="Cambria"/>
                <a:sym typeface="Cambria"/>
              </a:rPr>
              <a:t>Uniform dispersion occurs when individuals of the same species must compete for limited resources and territory. </a:t>
            </a:r>
            <a:endParaRPr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327142" y="407781"/>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 Population Density and Dispersion</a:t>
            </a:r>
            <a:endParaRPr/>
          </a:p>
        </p:txBody>
      </p:sp>
      <p:sp>
        <p:nvSpPr>
          <p:cNvPr id="194" name="Google Shape;194;p2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95" name="Google Shape;195;p28"/>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pic>
        <p:nvPicPr>
          <p:cNvPr id="196" name="Google Shape;196;p28"/>
          <p:cNvPicPr preferRelativeResize="0"/>
          <p:nvPr/>
        </p:nvPicPr>
        <p:blipFill rotWithShape="1">
          <a:blip r:embed="rId3">
            <a:alphaModFix/>
          </a:blip>
          <a:srcRect b="0" l="0" r="0" t="0"/>
          <a:stretch/>
        </p:blipFill>
        <p:spPr>
          <a:xfrm>
            <a:off x="1195647" y="1035821"/>
            <a:ext cx="6731756" cy="3782605"/>
          </a:xfrm>
          <a:prstGeom prst="rect">
            <a:avLst/>
          </a:prstGeom>
          <a:noFill/>
          <a:ln>
            <a:noFill/>
          </a:ln>
        </p:spPr>
      </p:pic>
      <p:sp>
        <p:nvSpPr>
          <p:cNvPr id="197" name="Google Shape;197;p28"/>
          <p:cNvSpPr/>
          <p:nvPr/>
        </p:nvSpPr>
        <p:spPr>
          <a:xfrm>
            <a:off x="704277" y="4960070"/>
            <a:ext cx="7735445"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393B3C"/>
                </a:solidFill>
                <a:latin typeface="Cambria"/>
                <a:ea typeface="Cambria"/>
                <a:cs typeface="Cambria"/>
                <a:sym typeface="Cambria"/>
              </a:rPr>
              <a:t>Random dispersion is the least common pattern of distribution. It occurs when resources are evenly distributed within an ecosystem.</a:t>
            </a:r>
            <a:endParaRPr sz="24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 Population Density and Dispersion</a:t>
            </a:r>
            <a:endParaRPr/>
          </a:p>
        </p:txBody>
      </p:sp>
      <p:sp>
        <p:nvSpPr>
          <p:cNvPr id="205" name="Google Shape;205;p2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06" name="Google Shape;206;p29"/>
          <p:cNvSpPr/>
          <p:nvPr/>
        </p:nvSpPr>
        <p:spPr>
          <a:xfrm>
            <a:off x="457200" y="1506385"/>
            <a:ext cx="8280400" cy="19543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chemeClr val="dk1"/>
                </a:solidFill>
                <a:latin typeface="Cambria"/>
                <a:ea typeface="Cambria"/>
                <a:cs typeface="Cambria"/>
                <a:sym typeface="Cambria"/>
              </a:rPr>
              <a:t>ANALYZE</a:t>
            </a:r>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Why might a population exhibit uniform dispersion? </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rPr b="1" lang="en-US" sz="2400">
                <a:solidFill>
                  <a:schemeClr val="dk1"/>
                </a:solidFill>
                <a:latin typeface="Cambria"/>
                <a:ea typeface="Cambria"/>
                <a:cs typeface="Cambria"/>
                <a:sym typeface="Cambria"/>
              </a:rPr>
              <a:t>Think about why having a defined space might be beneficial</a:t>
            </a:r>
            <a:endParaRPr b="1" sz="2500">
              <a:solidFill>
                <a:schemeClr val="dk1"/>
              </a:solidFill>
              <a:latin typeface="Cambria"/>
              <a:ea typeface="Cambria"/>
              <a:cs typeface="Cambria"/>
              <a:sym typeface="Cambria"/>
            </a:endParaRPr>
          </a:p>
        </p:txBody>
      </p:sp>
      <p:sp>
        <p:nvSpPr>
          <p:cNvPr id="207" name="Google Shape;207;p29"/>
          <p:cNvSpPr txBox="1"/>
          <p:nvPr/>
        </p:nvSpPr>
        <p:spPr>
          <a:xfrm>
            <a:off x="7298064" y="-55968"/>
            <a:ext cx="12586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mbria"/>
                <a:ea typeface="Cambria"/>
                <a:cs typeface="Cambria"/>
                <a:sym typeface="Cambria"/>
              </a:rPr>
              <a:t>Unit 4 Lesson 1</a:t>
            </a:r>
            <a:endParaRPr/>
          </a:p>
        </p:txBody>
      </p:sp>
      <p:pic>
        <p:nvPicPr>
          <p:cNvPr descr="A drawing of a person&#10;&#10;Description automatically generated" id="208" name="Google Shape;208;p29"/>
          <p:cNvPicPr preferRelativeResize="0"/>
          <p:nvPr/>
        </p:nvPicPr>
        <p:blipFill rotWithShape="1">
          <a:blip r:embed="rId3">
            <a:alphaModFix/>
          </a:blip>
          <a:srcRect b="0" l="0" r="0" t="0"/>
          <a:stretch/>
        </p:blipFill>
        <p:spPr>
          <a:xfrm>
            <a:off x="8457361" y="286314"/>
            <a:ext cx="474345" cy="526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MH_PPT_TemplateF">
  <a:themeElements>
    <a:clrScheme name="HMH">
      <a:dk1>
        <a:srgbClr val="54585A"/>
      </a:dk1>
      <a:lt1>
        <a:srgbClr val="FFFFFF"/>
      </a:lt1>
      <a:dk2>
        <a:srgbClr val="F2A900"/>
      </a:dk2>
      <a:lt2>
        <a:srgbClr val="898D8D"/>
      </a:lt2>
      <a:accent1>
        <a:srgbClr val="6F83C1"/>
      </a:accent1>
      <a:accent2>
        <a:srgbClr val="CE3D95"/>
      </a:accent2>
      <a:accent3>
        <a:srgbClr val="00A8C8"/>
      </a:accent3>
      <a:accent4>
        <a:srgbClr val="EF4E45"/>
      </a:accent4>
      <a:accent5>
        <a:srgbClr val="B2B935"/>
      </a:accent5>
      <a:accent6>
        <a:srgbClr val="ED2C67"/>
      </a:accent6>
      <a:hlink>
        <a:srgbClr val="F48132"/>
      </a:hlink>
      <a:folHlink>
        <a:srgbClr val="72BE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